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57" r:id="rId3"/>
    <p:sldId id="261" r:id="rId4"/>
    <p:sldId id="280" r:id="rId5"/>
    <p:sldId id="258" r:id="rId6"/>
    <p:sldId id="259" r:id="rId7"/>
    <p:sldId id="278" r:id="rId8"/>
    <p:sldId id="279" r:id="rId9"/>
    <p:sldId id="260" r:id="rId10"/>
    <p:sldId id="262" r:id="rId11"/>
    <p:sldId id="263" r:id="rId12"/>
    <p:sldId id="264" r:id="rId13"/>
    <p:sldId id="282" r:id="rId14"/>
    <p:sldId id="268" r:id="rId15"/>
    <p:sldId id="281" r:id="rId16"/>
    <p:sldId id="277" r:id="rId17"/>
    <p:sldId id="265" r:id="rId18"/>
    <p:sldId id="266" r:id="rId19"/>
    <p:sldId id="267" r:id="rId20"/>
    <p:sldId id="270" r:id="rId21"/>
    <p:sldId id="283" r:id="rId22"/>
    <p:sldId id="271" r:id="rId23"/>
    <p:sldId id="273" r:id="rId24"/>
    <p:sldId id="272" r:id="rId25"/>
    <p:sldId id="274" r:id="rId26"/>
    <p:sldId id="275" r:id="rId27"/>
    <p:sldId id="276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7375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0" autoAdjust="0"/>
    <p:restoredTop sz="94660"/>
  </p:normalViewPr>
  <p:slideViewPr>
    <p:cSldViewPr snapToGrid="0">
      <p:cViewPr varScale="1">
        <p:scale>
          <a:sx n="73" d="100"/>
          <a:sy n="73" d="100"/>
        </p:scale>
        <p:origin x="232" y="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EE6C901-0E2A-46BD-960A-02A26C9178EA}" type="doc">
      <dgm:prSet loTypeId="urn:microsoft.com/office/officeart/2005/8/layout/vProcess5" loCatId="process" qsTypeId="urn:microsoft.com/office/officeart/2005/8/quickstyle/3d3" qsCatId="3D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2795E825-0342-4B40-B47B-997ED9ACDA46}">
      <dgm:prSet/>
      <dgm:spPr/>
      <dgm:t>
        <a:bodyPr/>
        <a:lstStyle/>
        <a:p>
          <a:r>
            <a:rPr lang="en-US" baseline="0" dirty="0"/>
            <a:t>R Shiny Tips and Tricks:</a:t>
          </a:r>
          <a:br>
            <a:rPr lang="en-US" baseline="0" dirty="0"/>
          </a:br>
          <a:r>
            <a:rPr lang="en-US" baseline="0" dirty="0"/>
            <a:t>An App Store Project Demo</a:t>
          </a:r>
          <a:endParaRPr lang="en-US" dirty="0"/>
        </a:p>
      </dgm:t>
    </dgm:pt>
    <dgm:pt modelId="{02A58F18-F780-4AE6-84E5-018081EE8A21}" type="parTrans" cxnId="{4A2AD18A-05FF-45DF-A5A3-B5B6DA57A10A}">
      <dgm:prSet/>
      <dgm:spPr/>
      <dgm:t>
        <a:bodyPr/>
        <a:lstStyle/>
        <a:p>
          <a:endParaRPr lang="en-US"/>
        </a:p>
      </dgm:t>
    </dgm:pt>
    <dgm:pt modelId="{5A578C98-7B14-4C6A-BFFB-0AEDDC9050A4}" type="sibTrans" cxnId="{4A2AD18A-05FF-45DF-A5A3-B5B6DA57A10A}">
      <dgm:prSet/>
      <dgm:spPr/>
      <dgm:t>
        <a:bodyPr/>
        <a:lstStyle/>
        <a:p>
          <a:endParaRPr lang="en-US"/>
        </a:p>
      </dgm:t>
    </dgm:pt>
    <dgm:pt modelId="{DA276EE9-6BE8-42A2-A440-06F351EB140C}" type="pres">
      <dgm:prSet presAssocID="{8EE6C901-0E2A-46BD-960A-02A26C9178EA}" presName="outerComposite" presStyleCnt="0">
        <dgm:presLayoutVars>
          <dgm:chMax val="5"/>
          <dgm:dir/>
          <dgm:resizeHandles val="exact"/>
        </dgm:presLayoutVars>
      </dgm:prSet>
      <dgm:spPr/>
    </dgm:pt>
    <dgm:pt modelId="{AE410F34-20E7-4A75-B3C0-680C680DC6C1}" type="pres">
      <dgm:prSet presAssocID="{8EE6C901-0E2A-46BD-960A-02A26C9178EA}" presName="dummyMaxCanvas" presStyleCnt="0">
        <dgm:presLayoutVars/>
      </dgm:prSet>
      <dgm:spPr/>
    </dgm:pt>
    <dgm:pt modelId="{65130000-7F3F-4535-8B6B-DD446FC1E8EE}" type="pres">
      <dgm:prSet presAssocID="{8EE6C901-0E2A-46BD-960A-02A26C9178EA}" presName="OneNode_1" presStyleLbl="node1" presStyleIdx="0" presStyleCnt="1">
        <dgm:presLayoutVars>
          <dgm:bulletEnabled val="1"/>
        </dgm:presLayoutVars>
      </dgm:prSet>
      <dgm:spPr/>
    </dgm:pt>
  </dgm:ptLst>
  <dgm:cxnLst>
    <dgm:cxn modelId="{992AC413-1D5D-49BB-AE6B-22B5CA7E4C03}" type="presOf" srcId="{2795E825-0342-4B40-B47B-997ED9ACDA46}" destId="{65130000-7F3F-4535-8B6B-DD446FC1E8EE}" srcOrd="0" destOrd="0" presId="urn:microsoft.com/office/officeart/2005/8/layout/vProcess5"/>
    <dgm:cxn modelId="{50B83719-A5D1-420F-8DCF-60A53A5279CE}" type="presOf" srcId="{8EE6C901-0E2A-46BD-960A-02A26C9178EA}" destId="{DA276EE9-6BE8-42A2-A440-06F351EB140C}" srcOrd="0" destOrd="0" presId="urn:microsoft.com/office/officeart/2005/8/layout/vProcess5"/>
    <dgm:cxn modelId="{4A2AD18A-05FF-45DF-A5A3-B5B6DA57A10A}" srcId="{8EE6C901-0E2A-46BD-960A-02A26C9178EA}" destId="{2795E825-0342-4B40-B47B-997ED9ACDA46}" srcOrd="0" destOrd="0" parTransId="{02A58F18-F780-4AE6-84E5-018081EE8A21}" sibTransId="{5A578C98-7B14-4C6A-BFFB-0AEDDC9050A4}"/>
    <dgm:cxn modelId="{F02509A9-528B-4C8E-910E-9B0E1CCBC316}" type="presParOf" srcId="{DA276EE9-6BE8-42A2-A440-06F351EB140C}" destId="{AE410F34-20E7-4A75-B3C0-680C680DC6C1}" srcOrd="0" destOrd="0" presId="urn:microsoft.com/office/officeart/2005/8/layout/vProcess5"/>
    <dgm:cxn modelId="{7FCE68CA-7BF9-4889-90F1-3730F5DDE35E}" type="presParOf" srcId="{DA276EE9-6BE8-42A2-A440-06F351EB140C}" destId="{65130000-7F3F-4535-8B6B-DD446FC1E8EE}" srcOrd="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672D5F9-8BD2-48DC-AFEA-D32822610ACD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8643DD2C-DDD4-40C7-9DA2-5243DE141872}">
      <dgm:prSet/>
      <dgm:spPr>
        <a:solidFill>
          <a:srgbClr val="0070C0"/>
        </a:solidFill>
      </dgm:spPr>
      <dgm:t>
        <a:bodyPr/>
        <a:lstStyle/>
        <a:p>
          <a:r>
            <a:rPr lang="en-US" baseline="0" dirty="0"/>
            <a:t>In Practice:</a:t>
          </a:r>
          <a:endParaRPr lang="en-US" dirty="0"/>
        </a:p>
      </dgm:t>
    </dgm:pt>
    <dgm:pt modelId="{BFC43A24-0BC0-453A-96A2-3E4A48868386}" type="parTrans" cxnId="{0CD1F99E-55ED-43FC-A2B3-A8D99260B744}">
      <dgm:prSet/>
      <dgm:spPr/>
      <dgm:t>
        <a:bodyPr/>
        <a:lstStyle/>
        <a:p>
          <a:endParaRPr lang="en-US"/>
        </a:p>
      </dgm:t>
    </dgm:pt>
    <dgm:pt modelId="{8CAC5F04-5F4A-40A4-8B22-D8596B61C4B3}" type="sibTrans" cxnId="{0CD1F99E-55ED-43FC-A2B3-A8D99260B744}">
      <dgm:prSet/>
      <dgm:spPr/>
      <dgm:t>
        <a:bodyPr/>
        <a:lstStyle/>
        <a:p>
          <a:endParaRPr lang="en-US"/>
        </a:p>
      </dgm:t>
    </dgm:pt>
    <dgm:pt modelId="{0BAA1211-DEBC-4AB6-9CFD-AF5D16FC59D0}">
      <dgm:prSet/>
      <dgm:spPr>
        <a:solidFill>
          <a:srgbClr val="00B0F0"/>
        </a:solidFill>
      </dgm:spPr>
      <dgm:t>
        <a:bodyPr/>
        <a:lstStyle/>
        <a:p>
          <a:r>
            <a:rPr lang="en-US" baseline="0" dirty="0"/>
            <a:t>Multiple choices for CSS:</a:t>
          </a:r>
          <a:endParaRPr lang="en-US" dirty="0"/>
        </a:p>
      </dgm:t>
    </dgm:pt>
    <dgm:pt modelId="{156C1913-15FF-4124-BB51-E1032EE2C716}" type="parTrans" cxnId="{D39ADE50-920D-4215-895D-7A8A8BDFD3D9}">
      <dgm:prSet/>
      <dgm:spPr/>
      <dgm:t>
        <a:bodyPr/>
        <a:lstStyle/>
        <a:p>
          <a:endParaRPr lang="en-US"/>
        </a:p>
      </dgm:t>
    </dgm:pt>
    <dgm:pt modelId="{8EC554C1-AF74-43B5-9E95-183A46D99379}" type="sibTrans" cxnId="{D39ADE50-920D-4215-895D-7A8A8BDFD3D9}">
      <dgm:prSet/>
      <dgm:spPr/>
      <dgm:t>
        <a:bodyPr/>
        <a:lstStyle/>
        <a:p>
          <a:endParaRPr lang="en-US"/>
        </a:p>
      </dgm:t>
    </dgm:pt>
    <dgm:pt modelId="{47031D47-36B5-4A49-B164-5C2BECBA40A8}">
      <dgm:prSet/>
      <dgm:spPr/>
      <dgm:t>
        <a:bodyPr/>
        <a:lstStyle/>
        <a:p>
          <a:r>
            <a:rPr lang="en-US" dirty="0"/>
            <a:t>Inside specific elements of the app</a:t>
          </a:r>
        </a:p>
      </dgm:t>
    </dgm:pt>
    <dgm:pt modelId="{3616E832-3044-43BD-AACA-76FEA392709A}" type="parTrans" cxnId="{1C4E24B0-9958-47A2-B48C-14C86502C36C}">
      <dgm:prSet/>
      <dgm:spPr/>
      <dgm:t>
        <a:bodyPr/>
        <a:lstStyle/>
        <a:p>
          <a:endParaRPr lang="en-US"/>
        </a:p>
      </dgm:t>
    </dgm:pt>
    <dgm:pt modelId="{3A1B60E9-1E2B-4EF9-807A-D3250DA93D6F}" type="sibTrans" cxnId="{1C4E24B0-9958-47A2-B48C-14C86502C36C}">
      <dgm:prSet/>
      <dgm:spPr/>
      <dgm:t>
        <a:bodyPr/>
        <a:lstStyle/>
        <a:p>
          <a:endParaRPr lang="en-US"/>
        </a:p>
      </dgm:t>
    </dgm:pt>
    <dgm:pt modelId="{56AD17EC-1F21-480E-B484-F4D85417AC21}">
      <dgm:prSet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EPOC – Tailwind CSS</a:t>
          </a:r>
        </a:p>
      </dgm:t>
    </dgm:pt>
    <dgm:pt modelId="{94A612FB-99B8-47B3-A603-A086FAA78510}" type="parTrans" cxnId="{094D98E6-9BDD-410F-8F1E-CCD6857581DA}">
      <dgm:prSet/>
      <dgm:spPr/>
      <dgm:t>
        <a:bodyPr/>
        <a:lstStyle/>
        <a:p>
          <a:endParaRPr lang="en-US"/>
        </a:p>
      </dgm:t>
    </dgm:pt>
    <dgm:pt modelId="{D7B00741-62B3-4B18-870F-36EE37689D5B}" type="sibTrans" cxnId="{094D98E6-9BDD-410F-8F1E-CCD6857581DA}">
      <dgm:prSet/>
      <dgm:spPr/>
      <dgm:t>
        <a:bodyPr/>
        <a:lstStyle/>
        <a:p>
          <a:endParaRPr lang="en-US"/>
        </a:p>
      </dgm:t>
    </dgm:pt>
    <dgm:pt modelId="{752022E6-83A0-49B1-9B2C-E200F83B401D}">
      <dgm:prSet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In the header element of your main app body.</a:t>
          </a:r>
        </a:p>
      </dgm:t>
    </dgm:pt>
    <dgm:pt modelId="{BE3005E1-AEE5-4A7C-93D3-B3EC08874D29}" type="sibTrans" cxnId="{0E24946E-AAE6-4B1E-BEFA-1BE9ED40C801}">
      <dgm:prSet/>
      <dgm:spPr/>
      <dgm:t>
        <a:bodyPr/>
        <a:lstStyle/>
        <a:p>
          <a:endParaRPr lang="en-US"/>
        </a:p>
      </dgm:t>
    </dgm:pt>
    <dgm:pt modelId="{F3225AA5-B550-42A4-BDF6-C7109D7F2E1E}" type="parTrans" cxnId="{0E24946E-AAE6-4B1E-BEFA-1BE9ED40C801}">
      <dgm:prSet/>
      <dgm:spPr/>
      <dgm:t>
        <a:bodyPr/>
        <a:lstStyle/>
        <a:p>
          <a:endParaRPr lang="en-US"/>
        </a:p>
      </dgm:t>
    </dgm:pt>
    <dgm:pt modelId="{0468F208-CF00-4CC2-B975-DCB1A2997BE8}">
      <dgm:prSet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EPOC</a:t>
          </a:r>
        </a:p>
      </dgm:t>
    </dgm:pt>
    <dgm:pt modelId="{761E0E75-4080-4189-B0B7-D71C95CA9F86}" type="sibTrans" cxnId="{57F14F7C-5286-4761-939A-E92B5AA84872}">
      <dgm:prSet/>
      <dgm:spPr/>
      <dgm:t>
        <a:bodyPr/>
        <a:lstStyle/>
        <a:p>
          <a:endParaRPr lang="en-US"/>
        </a:p>
      </dgm:t>
    </dgm:pt>
    <dgm:pt modelId="{557E631B-7D37-4614-884E-D4DBE228C1CF}" type="parTrans" cxnId="{57F14F7C-5286-4761-939A-E92B5AA84872}">
      <dgm:prSet/>
      <dgm:spPr/>
      <dgm:t>
        <a:bodyPr/>
        <a:lstStyle/>
        <a:p>
          <a:endParaRPr lang="en-US"/>
        </a:p>
      </dgm:t>
    </dgm:pt>
    <dgm:pt modelId="{6CA9526A-A11E-4AC3-91C0-BE128908155D}">
      <dgm:prSet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Personal and separate stylesheet and reference.</a:t>
          </a:r>
        </a:p>
      </dgm:t>
    </dgm:pt>
    <dgm:pt modelId="{E2ED9D28-11DD-485F-85D0-933487213961}" type="sibTrans" cxnId="{E2455645-4817-4180-8332-E316A014A8EF}">
      <dgm:prSet/>
      <dgm:spPr/>
      <dgm:t>
        <a:bodyPr/>
        <a:lstStyle/>
        <a:p>
          <a:endParaRPr lang="en-US"/>
        </a:p>
      </dgm:t>
    </dgm:pt>
    <dgm:pt modelId="{71E5703F-D59F-472B-8F56-CC4643CF625E}" type="parTrans" cxnId="{E2455645-4817-4180-8332-E316A014A8EF}">
      <dgm:prSet/>
      <dgm:spPr/>
      <dgm:t>
        <a:bodyPr/>
        <a:lstStyle/>
        <a:p>
          <a:endParaRPr lang="en-US"/>
        </a:p>
      </dgm:t>
    </dgm:pt>
    <dgm:pt modelId="{30185AF4-EF30-4C9B-8AC7-006EB5EC6A00}">
      <dgm:prSet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EPOC</a:t>
          </a:r>
        </a:p>
      </dgm:t>
    </dgm:pt>
    <dgm:pt modelId="{F9845939-0F07-4F56-856D-0D9E75A64C82}" type="sibTrans" cxnId="{2EDB2489-EA84-42C5-8068-AA201E3CB323}">
      <dgm:prSet/>
      <dgm:spPr/>
      <dgm:t>
        <a:bodyPr/>
        <a:lstStyle/>
        <a:p>
          <a:endParaRPr lang="en-US"/>
        </a:p>
      </dgm:t>
    </dgm:pt>
    <dgm:pt modelId="{8DE0286F-9E7D-4F97-ACF8-80467948EBF3}" type="parTrans" cxnId="{2EDB2489-EA84-42C5-8068-AA201E3CB323}">
      <dgm:prSet/>
      <dgm:spPr/>
      <dgm:t>
        <a:bodyPr/>
        <a:lstStyle/>
        <a:p>
          <a:endParaRPr lang="en-US"/>
        </a:p>
      </dgm:t>
    </dgm:pt>
    <dgm:pt modelId="{BDAC44D4-06A6-40C3-AFCC-D8C298F0F60D}">
      <dgm:prSet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External Specialized Stylesheet</a:t>
          </a:r>
        </a:p>
      </dgm:t>
    </dgm:pt>
    <dgm:pt modelId="{96D43DC8-A356-4ADE-B41C-EA5166D3AD63}" type="sibTrans" cxnId="{F8FB6493-3328-496E-BD46-2900F9327BDD}">
      <dgm:prSet/>
      <dgm:spPr/>
      <dgm:t>
        <a:bodyPr/>
        <a:lstStyle/>
        <a:p>
          <a:endParaRPr lang="en-US"/>
        </a:p>
      </dgm:t>
    </dgm:pt>
    <dgm:pt modelId="{FF2C72D1-5839-434E-92AE-E353436D2B4E}" type="parTrans" cxnId="{F8FB6493-3328-496E-BD46-2900F9327BDD}">
      <dgm:prSet/>
      <dgm:spPr/>
      <dgm:t>
        <a:bodyPr/>
        <a:lstStyle/>
        <a:p>
          <a:endParaRPr lang="en-US"/>
        </a:p>
      </dgm:t>
    </dgm:pt>
    <dgm:pt modelId="{764C1619-0431-48BD-BB7A-EEFB4B2E24B8}" type="pres">
      <dgm:prSet presAssocID="{0672D5F9-8BD2-48DC-AFEA-D32822610ACD}" presName="linear" presStyleCnt="0">
        <dgm:presLayoutVars>
          <dgm:animLvl val="lvl"/>
          <dgm:resizeHandles val="exact"/>
        </dgm:presLayoutVars>
      </dgm:prSet>
      <dgm:spPr/>
    </dgm:pt>
    <dgm:pt modelId="{DFA729BC-960E-4084-AA4C-2CBF8E8D07DB}" type="pres">
      <dgm:prSet presAssocID="{8643DD2C-DDD4-40C7-9DA2-5243DE141872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516E6F06-81C7-44E2-8203-8758032500DC}" type="pres">
      <dgm:prSet presAssocID="{8CAC5F04-5F4A-40A4-8B22-D8596B61C4B3}" presName="spacer" presStyleCnt="0"/>
      <dgm:spPr/>
    </dgm:pt>
    <dgm:pt modelId="{1BF686DE-2471-4377-B380-E3D936BF2BC9}" type="pres">
      <dgm:prSet presAssocID="{0BAA1211-DEBC-4AB6-9CFD-AF5D16FC59D0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7044463D-FE9A-4424-AE7A-52E7EE93EA5E}" type="pres">
      <dgm:prSet presAssocID="{0BAA1211-DEBC-4AB6-9CFD-AF5D16FC59D0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314A1111-C895-4F6B-B632-8D72382C38D6}" type="presOf" srcId="{752022E6-83A0-49B1-9B2C-E200F83B401D}" destId="{7044463D-FE9A-4424-AE7A-52E7EE93EA5E}" srcOrd="0" destOrd="1" presId="urn:microsoft.com/office/officeart/2005/8/layout/vList2"/>
    <dgm:cxn modelId="{C2C4F43E-CA44-46C3-BB37-91A6354259AA}" type="presOf" srcId="{56AD17EC-1F21-480E-B484-F4D85417AC21}" destId="{7044463D-FE9A-4424-AE7A-52E7EE93EA5E}" srcOrd="0" destOrd="6" presId="urn:microsoft.com/office/officeart/2005/8/layout/vList2"/>
    <dgm:cxn modelId="{C426C842-362A-4CEA-BA1F-BAD94625117E}" type="presOf" srcId="{8643DD2C-DDD4-40C7-9DA2-5243DE141872}" destId="{DFA729BC-960E-4084-AA4C-2CBF8E8D07DB}" srcOrd="0" destOrd="0" presId="urn:microsoft.com/office/officeart/2005/8/layout/vList2"/>
    <dgm:cxn modelId="{E2455645-4817-4180-8332-E316A014A8EF}" srcId="{0BAA1211-DEBC-4AB6-9CFD-AF5D16FC59D0}" destId="{6CA9526A-A11E-4AC3-91C0-BE128908155D}" srcOrd="3" destOrd="0" parTransId="{71E5703F-D59F-472B-8F56-CC4643CF625E}" sibTransId="{E2ED9D28-11DD-485F-85D0-933487213961}"/>
    <dgm:cxn modelId="{D39ADE50-920D-4215-895D-7A8A8BDFD3D9}" srcId="{0672D5F9-8BD2-48DC-AFEA-D32822610ACD}" destId="{0BAA1211-DEBC-4AB6-9CFD-AF5D16FC59D0}" srcOrd="1" destOrd="0" parTransId="{156C1913-15FF-4124-BB51-E1032EE2C716}" sibTransId="{8EC554C1-AF74-43B5-9E95-183A46D99379}"/>
    <dgm:cxn modelId="{04D2FB5F-3308-43CA-826C-6527949B7CA1}" type="presOf" srcId="{6CA9526A-A11E-4AC3-91C0-BE128908155D}" destId="{7044463D-FE9A-4424-AE7A-52E7EE93EA5E}" srcOrd="0" destOrd="3" presId="urn:microsoft.com/office/officeart/2005/8/layout/vList2"/>
    <dgm:cxn modelId="{0E24946E-AAE6-4B1E-BEFA-1BE9ED40C801}" srcId="{0BAA1211-DEBC-4AB6-9CFD-AF5D16FC59D0}" destId="{752022E6-83A0-49B1-9B2C-E200F83B401D}" srcOrd="1" destOrd="0" parTransId="{F3225AA5-B550-42A4-BDF6-C7109D7F2E1E}" sibTransId="{BE3005E1-AEE5-4A7C-93D3-B3EC08874D29}"/>
    <dgm:cxn modelId="{C26DAB72-99E0-46AE-817C-BA8E5F8B62CF}" type="presOf" srcId="{BDAC44D4-06A6-40C3-AFCC-D8C298F0F60D}" destId="{7044463D-FE9A-4424-AE7A-52E7EE93EA5E}" srcOrd="0" destOrd="5" presId="urn:microsoft.com/office/officeart/2005/8/layout/vList2"/>
    <dgm:cxn modelId="{57F14F7C-5286-4761-939A-E92B5AA84872}" srcId="{0BAA1211-DEBC-4AB6-9CFD-AF5D16FC59D0}" destId="{0468F208-CF00-4CC2-B975-DCB1A2997BE8}" srcOrd="2" destOrd="0" parTransId="{557E631B-7D37-4614-884E-D4DBE228C1CF}" sibTransId="{761E0E75-4080-4189-B0B7-D71C95CA9F86}"/>
    <dgm:cxn modelId="{2EDB2489-EA84-42C5-8068-AA201E3CB323}" srcId="{0BAA1211-DEBC-4AB6-9CFD-AF5D16FC59D0}" destId="{30185AF4-EF30-4C9B-8AC7-006EB5EC6A00}" srcOrd="4" destOrd="0" parTransId="{8DE0286F-9E7D-4F97-ACF8-80467948EBF3}" sibTransId="{F9845939-0F07-4F56-856D-0D9E75A64C82}"/>
    <dgm:cxn modelId="{F8FB6493-3328-496E-BD46-2900F9327BDD}" srcId="{0BAA1211-DEBC-4AB6-9CFD-AF5D16FC59D0}" destId="{BDAC44D4-06A6-40C3-AFCC-D8C298F0F60D}" srcOrd="5" destOrd="0" parTransId="{FF2C72D1-5839-434E-92AE-E353436D2B4E}" sibTransId="{96D43DC8-A356-4ADE-B41C-EA5166D3AD63}"/>
    <dgm:cxn modelId="{AC29499C-7833-49F9-84C9-DF4A29371358}" type="presOf" srcId="{0672D5F9-8BD2-48DC-AFEA-D32822610ACD}" destId="{764C1619-0431-48BD-BB7A-EEFB4B2E24B8}" srcOrd="0" destOrd="0" presId="urn:microsoft.com/office/officeart/2005/8/layout/vList2"/>
    <dgm:cxn modelId="{0CD1F99E-55ED-43FC-A2B3-A8D99260B744}" srcId="{0672D5F9-8BD2-48DC-AFEA-D32822610ACD}" destId="{8643DD2C-DDD4-40C7-9DA2-5243DE141872}" srcOrd="0" destOrd="0" parTransId="{BFC43A24-0BC0-453A-96A2-3E4A48868386}" sibTransId="{8CAC5F04-5F4A-40A4-8B22-D8596B61C4B3}"/>
    <dgm:cxn modelId="{1C4E24B0-9958-47A2-B48C-14C86502C36C}" srcId="{0BAA1211-DEBC-4AB6-9CFD-AF5D16FC59D0}" destId="{47031D47-36B5-4A49-B164-5C2BECBA40A8}" srcOrd="0" destOrd="0" parTransId="{3616E832-3044-43BD-AACA-76FEA392709A}" sibTransId="{3A1B60E9-1E2B-4EF9-807A-D3250DA93D6F}"/>
    <dgm:cxn modelId="{403B98B8-81CC-4CB6-B0C6-CE7AC513A93E}" type="presOf" srcId="{47031D47-36B5-4A49-B164-5C2BECBA40A8}" destId="{7044463D-FE9A-4424-AE7A-52E7EE93EA5E}" srcOrd="0" destOrd="0" presId="urn:microsoft.com/office/officeart/2005/8/layout/vList2"/>
    <dgm:cxn modelId="{855CADD8-8AD3-4222-AFFA-357CFB9174C2}" type="presOf" srcId="{0BAA1211-DEBC-4AB6-9CFD-AF5D16FC59D0}" destId="{1BF686DE-2471-4377-B380-E3D936BF2BC9}" srcOrd="0" destOrd="0" presId="urn:microsoft.com/office/officeart/2005/8/layout/vList2"/>
    <dgm:cxn modelId="{A443CBDC-EBB5-4382-84E8-3457C50B1102}" type="presOf" srcId="{0468F208-CF00-4CC2-B975-DCB1A2997BE8}" destId="{7044463D-FE9A-4424-AE7A-52E7EE93EA5E}" srcOrd="0" destOrd="2" presId="urn:microsoft.com/office/officeart/2005/8/layout/vList2"/>
    <dgm:cxn modelId="{094D98E6-9BDD-410F-8F1E-CCD6857581DA}" srcId="{0BAA1211-DEBC-4AB6-9CFD-AF5D16FC59D0}" destId="{56AD17EC-1F21-480E-B484-F4D85417AC21}" srcOrd="6" destOrd="0" parTransId="{94A612FB-99B8-47B3-A603-A086FAA78510}" sibTransId="{D7B00741-62B3-4B18-870F-36EE37689D5B}"/>
    <dgm:cxn modelId="{EE05E0EA-A93E-46C6-BD90-5D9E4530F071}" type="presOf" srcId="{30185AF4-EF30-4C9B-8AC7-006EB5EC6A00}" destId="{7044463D-FE9A-4424-AE7A-52E7EE93EA5E}" srcOrd="0" destOrd="4" presId="urn:microsoft.com/office/officeart/2005/8/layout/vList2"/>
    <dgm:cxn modelId="{0E0924B5-CEE5-4E5E-9E9B-70FC2F62E945}" type="presParOf" srcId="{764C1619-0431-48BD-BB7A-EEFB4B2E24B8}" destId="{DFA729BC-960E-4084-AA4C-2CBF8E8D07DB}" srcOrd="0" destOrd="0" presId="urn:microsoft.com/office/officeart/2005/8/layout/vList2"/>
    <dgm:cxn modelId="{46801030-CAB1-4389-B3BE-95352F32D002}" type="presParOf" srcId="{764C1619-0431-48BD-BB7A-EEFB4B2E24B8}" destId="{516E6F06-81C7-44E2-8203-8758032500DC}" srcOrd="1" destOrd="0" presId="urn:microsoft.com/office/officeart/2005/8/layout/vList2"/>
    <dgm:cxn modelId="{DF8F01B6-4497-432C-9A68-6CAB818B6B51}" type="presParOf" srcId="{764C1619-0431-48BD-BB7A-EEFB4B2E24B8}" destId="{1BF686DE-2471-4377-B380-E3D936BF2BC9}" srcOrd="2" destOrd="0" presId="urn:microsoft.com/office/officeart/2005/8/layout/vList2"/>
    <dgm:cxn modelId="{B90A278A-84A4-4EEA-AF6E-25DB94BAAD09}" type="presParOf" srcId="{764C1619-0431-48BD-BB7A-EEFB4B2E24B8}" destId="{7044463D-FE9A-4424-AE7A-52E7EE93EA5E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672D5F9-8BD2-48DC-AFEA-D32822610ACD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8643DD2C-DDD4-40C7-9DA2-5243DE141872}">
      <dgm:prSet/>
      <dgm:spPr>
        <a:solidFill>
          <a:srgbClr val="0070C0"/>
        </a:solidFill>
      </dgm:spPr>
      <dgm:t>
        <a:bodyPr/>
        <a:lstStyle/>
        <a:p>
          <a:r>
            <a:rPr lang="en-US" baseline="0" dirty="0"/>
            <a:t>In Practice:</a:t>
          </a:r>
          <a:endParaRPr lang="en-US" dirty="0"/>
        </a:p>
      </dgm:t>
    </dgm:pt>
    <dgm:pt modelId="{BFC43A24-0BC0-453A-96A2-3E4A48868386}" type="parTrans" cxnId="{0CD1F99E-55ED-43FC-A2B3-A8D99260B744}">
      <dgm:prSet/>
      <dgm:spPr/>
      <dgm:t>
        <a:bodyPr/>
        <a:lstStyle/>
        <a:p>
          <a:endParaRPr lang="en-US"/>
        </a:p>
      </dgm:t>
    </dgm:pt>
    <dgm:pt modelId="{8CAC5F04-5F4A-40A4-8B22-D8596B61C4B3}" type="sibTrans" cxnId="{0CD1F99E-55ED-43FC-A2B3-A8D99260B744}">
      <dgm:prSet/>
      <dgm:spPr/>
      <dgm:t>
        <a:bodyPr/>
        <a:lstStyle/>
        <a:p>
          <a:endParaRPr lang="en-US"/>
        </a:p>
      </dgm:t>
    </dgm:pt>
    <dgm:pt modelId="{0BAA1211-DEBC-4AB6-9CFD-AF5D16FC59D0}">
      <dgm:prSet/>
      <dgm:spPr>
        <a:solidFill>
          <a:srgbClr val="00B0F0"/>
        </a:solidFill>
      </dgm:spPr>
      <dgm:t>
        <a:bodyPr/>
        <a:lstStyle/>
        <a:p>
          <a:r>
            <a:rPr lang="en-US" baseline="0" dirty="0"/>
            <a:t>Multiple choices for CSS:</a:t>
          </a:r>
          <a:endParaRPr lang="en-US" dirty="0"/>
        </a:p>
      </dgm:t>
    </dgm:pt>
    <dgm:pt modelId="{156C1913-15FF-4124-BB51-E1032EE2C716}" type="parTrans" cxnId="{D39ADE50-920D-4215-895D-7A8A8BDFD3D9}">
      <dgm:prSet/>
      <dgm:spPr/>
      <dgm:t>
        <a:bodyPr/>
        <a:lstStyle/>
        <a:p>
          <a:endParaRPr lang="en-US"/>
        </a:p>
      </dgm:t>
    </dgm:pt>
    <dgm:pt modelId="{8EC554C1-AF74-43B5-9E95-183A46D99379}" type="sibTrans" cxnId="{D39ADE50-920D-4215-895D-7A8A8BDFD3D9}">
      <dgm:prSet/>
      <dgm:spPr/>
      <dgm:t>
        <a:bodyPr/>
        <a:lstStyle/>
        <a:p>
          <a:endParaRPr lang="en-US"/>
        </a:p>
      </dgm:t>
    </dgm:pt>
    <dgm:pt modelId="{47031D47-36B5-4A49-B164-5C2BECBA40A8}">
      <dgm:prSet/>
      <dgm:spPr/>
      <dgm:t>
        <a:bodyPr/>
        <a:lstStyle/>
        <a:p>
          <a:r>
            <a:rPr lang="en-US" dirty="0">
              <a:solidFill>
                <a:schemeClr val="bg1">
                  <a:lumMod val="75000"/>
                </a:schemeClr>
              </a:solidFill>
            </a:rPr>
            <a:t>Inside specific elements of the app</a:t>
          </a:r>
        </a:p>
      </dgm:t>
    </dgm:pt>
    <dgm:pt modelId="{3616E832-3044-43BD-AACA-76FEA392709A}" type="parTrans" cxnId="{1C4E24B0-9958-47A2-B48C-14C86502C36C}">
      <dgm:prSet/>
      <dgm:spPr/>
      <dgm:t>
        <a:bodyPr/>
        <a:lstStyle/>
        <a:p>
          <a:endParaRPr lang="en-US"/>
        </a:p>
      </dgm:t>
    </dgm:pt>
    <dgm:pt modelId="{3A1B60E9-1E2B-4EF9-807A-D3250DA93D6F}" type="sibTrans" cxnId="{1C4E24B0-9958-47A2-B48C-14C86502C36C}">
      <dgm:prSet/>
      <dgm:spPr/>
      <dgm:t>
        <a:bodyPr/>
        <a:lstStyle/>
        <a:p>
          <a:endParaRPr lang="en-US"/>
        </a:p>
      </dgm:t>
    </dgm:pt>
    <dgm:pt modelId="{752022E6-83A0-49B1-9B2C-E200F83B401D}">
      <dgm:prSet/>
      <dgm:spPr/>
      <dgm:t>
        <a:bodyPr/>
        <a:lstStyle/>
        <a:p>
          <a:r>
            <a:rPr lang="en-US" dirty="0"/>
            <a:t>In the header element of your main app body.</a:t>
          </a:r>
        </a:p>
      </dgm:t>
    </dgm:pt>
    <dgm:pt modelId="{F3225AA5-B550-42A4-BDF6-C7109D7F2E1E}" type="parTrans" cxnId="{0E24946E-AAE6-4B1E-BEFA-1BE9ED40C801}">
      <dgm:prSet/>
      <dgm:spPr/>
      <dgm:t>
        <a:bodyPr/>
        <a:lstStyle/>
        <a:p>
          <a:endParaRPr lang="en-US"/>
        </a:p>
      </dgm:t>
    </dgm:pt>
    <dgm:pt modelId="{BE3005E1-AEE5-4A7C-93D3-B3EC08874D29}" type="sibTrans" cxnId="{0E24946E-AAE6-4B1E-BEFA-1BE9ED40C801}">
      <dgm:prSet/>
      <dgm:spPr/>
      <dgm:t>
        <a:bodyPr/>
        <a:lstStyle/>
        <a:p>
          <a:endParaRPr lang="en-US"/>
        </a:p>
      </dgm:t>
    </dgm:pt>
    <dgm:pt modelId="{0468F208-CF00-4CC2-B975-DCB1A2997BE8}">
      <dgm:prSet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EPOC</a:t>
          </a:r>
        </a:p>
      </dgm:t>
    </dgm:pt>
    <dgm:pt modelId="{557E631B-7D37-4614-884E-D4DBE228C1CF}" type="parTrans" cxnId="{57F14F7C-5286-4761-939A-E92B5AA84872}">
      <dgm:prSet/>
      <dgm:spPr/>
      <dgm:t>
        <a:bodyPr/>
        <a:lstStyle/>
        <a:p>
          <a:endParaRPr lang="en-US"/>
        </a:p>
      </dgm:t>
    </dgm:pt>
    <dgm:pt modelId="{761E0E75-4080-4189-B0B7-D71C95CA9F86}" type="sibTrans" cxnId="{57F14F7C-5286-4761-939A-E92B5AA84872}">
      <dgm:prSet/>
      <dgm:spPr/>
      <dgm:t>
        <a:bodyPr/>
        <a:lstStyle/>
        <a:p>
          <a:endParaRPr lang="en-US"/>
        </a:p>
      </dgm:t>
    </dgm:pt>
    <dgm:pt modelId="{6CA9526A-A11E-4AC3-91C0-BE128908155D}">
      <dgm:prSet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Personal and </a:t>
          </a:r>
          <a:r>
            <a:rPr lang="en-US" dirty="0" err="1">
              <a:solidFill>
                <a:schemeClr val="bg1"/>
              </a:solidFill>
            </a:rPr>
            <a:t>seperate</a:t>
          </a:r>
          <a:r>
            <a:rPr lang="en-US" dirty="0">
              <a:solidFill>
                <a:schemeClr val="bg1"/>
              </a:solidFill>
            </a:rPr>
            <a:t> stylesheet and reference.</a:t>
          </a:r>
        </a:p>
      </dgm:t>
    </dgm:pt>
    <dgm:pt modelId="{E2ED9D28-11DD-485F-85D0-933487213961}" type="sibTrans" cxnId="{E2455645-4817-4180-8332-E316A014A8EF}">
      <dgm:prSet/>
      <dgm:spPr/>
      <dgm:t>
        <a:bodyPr/>
        <a:lstStyle/>
        <a:p>
          <a:endParaRPr lang="en-US"/>
        </a:p>
      </dgm:t>
    </dgm:pt>
    <dgm:pt modelId="{71E5703F-D59F-472B-8F56-CC4643CF625E}" type="parTrans" cxnId="{E2455645-4817-4180-8332-E316A014A8EF}">
      <dgm:prSet/>
      <dgm:spPr/>
      <dgm:t>
        <a:bodyPr/>
        <a:lstStyle/>
        <a:p>
          <a:endParaRPr lang="en-US"/>
        </a:p>
      </dgm:t>
    </dgm:pt>
    <dgm:pt modelId="{30185AF4-EF30-4C9B-8AC7-006EB5EC6A00}">
      <dgm:prSet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EPOC</a:t>
          </a:r>
        </a:p>
      </dgm:t>
    </dgm:pt>
    <dgm:pt modelId="{F9845939-0F07-4F56-856D-0D9E75A64C82}" type="sibTrans" cxnId="{2EDB2489-EA84-42C5-8068-AA201E3CB323}">
      <dgm:prSet/>
      <dgm:spPr/>
      <dgm:t>
        <a:bodyPr/>
        <a:lstStyle/>
        <a:p>
          <a:endParaRPr lang="en-US"/>
        </a:p>
      </dgm:t>
    </dgm:pt>
    <dgm:pt modelId="{8DE0286F-9E7D-4F97-ACF8-80467948EBF3}" type="parTrans" cxnId="{2EDB2489-EA84-42C5-8068-AA201E3CB323}">
      <dgm:prSet/>
      <dgm:spPr/>
      <dgm:t>
        <a:bodyPr/>
        <a:lstStyle/>
        <a:p>
          <a:endParaRPr lang="en-US"/>
        </a:p>
      </dgm:t>
    </dgm:pt>
    <dgm:pt modelId="{BDAC44D4-06A6-40C3-AFCC-D8C298F0F60D}">
      <dgm:prSet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External Specialized Stylesheet</a:t>
          </a:r>
        </a:p>
      </dgm:t>
    </dgm:pt>
    <dgm:pt modelId="{96D43DC8-A356-4ADE-B41C-EA5166D3AD63}" type="sibTrans" cxnId="{F8FB6493-3328-496E-BD46-2900F9327BDD}">
      <dgm:prSet/>
      <dgm:spPr/>
      <dgm:t>
        <a:bodyPr/>
        <a:lstStyle/>
        <a:p>
          <a:endParaRPr lang="en-US"/>
        </a:p>
      </dgm:t>
    </dgm:pt>
    <dgm:pt modelId="{FF2C72D1-5839-434E-92AE-E353436D2B4E}" type="parTrans" cxnId="{F8FB6493-3328-496E-BD46-2900F9327BDD}">
      <dgm:prSet/>
      <dgm:spPr/>
      <dgm:t>
        <a:bodyPr/>
        <a:lstStyle/>
        <a:p>
          <a:endParaRPr lang="en-US"/>
        </a:p>
      </dgm:t>
    </dgm:pt>
    <dgm:pt modelId="{56AD17EC-1F21-480E-B484-F4D85417AC21}">
      <dgm:prSet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EPOC – Tailwind CSS</a:t>
          </a:r>
        </a:p>
      </dgm:t>
    </dgm:pt>
    <dgm:pt modelId="{D7B00741-62B3-4B18-870F-36EE37689D5B}" type="sibTrans" cxnId="{094D98E6-9BDD-410F-8F1E-CCD6857581DA}">
      <dgm:prSet/>
      <dgm:spPr/>
      <dgm:t>
        <a:bodyPr/>
        <a:lstStyle/>
        <a:p>
          <a:endParaRPr lang="en-US"/>
        </a:p>
      </dgm:t>
    </dgm:pt>
    <dgm:pt modelId="{94A612FB-99B8-47B3-A603-A086FAA78510}" type="parTrans" cxnId="{094D98E6-9BDD-410F-8F1E-CCD6857581DA}">
      <dgm:prSet/>
      <dgm:spPr/>
      <dgm:t>
        <a:bodyPr/>
        <a:lstStyle/>
        <a:p>
          <a:endParaRPr lang="en-US"/>
        </a:p>
      </dgm:t>
    </dgm:pt>
    <dgm:pt modelId="{7AAA4735-3EA7-45FA-891D-B55C6194075A}">
      <dgm:prSet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Example picture of code. (EPOC)</a:t>
          </a:r>
        </a:p>
      </dgm:t>
    </dgm:pt>
    <dgm:pt modelId="{3B2D2773-1122-41C3-B451-138CA84F3490}" type="sibTrans" cxnId="{5C5FEF41-2811-42B3-ABAF-D7ED4B425917}">
      <dgm:prSet/>
      <dgm:spPr/>
      <dgm:t>
        <a:bodyPr/>
        <a:lstStyle/>
        <a:p>
          <a:endParaRPr lang="en-US"/>
        </a:p>
      </dgm:t>
    </dgm:pt>
    <dgm:pt modelId="{56A58701-EFF4-4B4C-8EB7-CAC94B876C37}" type="parTrans" cxnId="{5C5FEF41-2811-42B3-ABAF-D7ED4B425917}">
      <dgm:prSet/>
      <dgm:spPr/>
      <dgm:t>
        <a:bodyPr/>
        <a:lstStyle/>
        <a:p>
          <a:endParaRPr lang="en-US"/>
        </a:p>
      </dgm:t>
    </dgm:pt>
    <dgm:pt modelId="{764C1619-0431-48BD-BB7A-EEFB4B2E24B8}" type="pres">
      <dgm:prSet presAssocID="{0672D5F9-8BD2-48DC-AFEA-D32822610ACD}" presName="linear" presStyleCnt="0">
        <dgm:presLayoutVars>
          <dgm:animLvl val="lvl"/>
          <dgm:resizeHandles val="exact"/>
        </dgm:presLayoutVars>
      </dgm:prSet>
      <dgm:spPr/>
    </dgm:pt>
    <dgm:pt modelId="{DFA729BC-960E-4084-AA4C-2CBF8E8D07DB}" type="pres">
      <dgm:prSet presAssocID="{8643DD2C-DDD4-40C7-9DA2-5243DE141872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516E6F06-81C7-44E2-8203-8758032500DC}" type="pres">
      <dgm:prSet presAssocID="{8CAC5F04-5F4A-40A4-8B22-D8596B61C4B3}" presName="spacer" presStyleCnt="0"/>
      <dgm:spPr/>
    </dgm:pt>
    <dgm:pt modelId="{1BF686DE-2471-4377-B380-E3D936BF2BC9}" type="pres">
      <dgm:prSet presAssocID="{0BAA1211-DEBC-4AB6-9CFD-AF5D16FC59D0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7044463D-FE9A-4424-AE7A-52E7EE93EA5E}" type="pres">
      <dgm:prSet presAssocID="{0BAA1211-DEBC-4AB6-9CFD-AF5D16FC59D0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314A1111-C895-4F6B-B632-8D72382C38D6}" type="presOf" srcId="{752022E6-83A0-49B1-9B2C-E200F83B401D}" destId="{7044463D-FE9A-4424-AE7A-52E7EE93EA5E}" srcOrd="0" destOrd="2" presId="urn:microsoft.com/office/officeart/2005/8/layout/vList2"/>
    <dgm:cxn modelId="{C2C4F43E-CA44-46C3-BB37-91A6354259AA}" type="presOf" srcId="{56AD17EC-1F21-480E-B484-F4D85417AC21}" destId="{7044463D-FE9A-4424-AE7A-52E7EE93EA5E}" srcOrd="0" destOrd="7" presId="urn:microsoft.com/office/officeart/2005/8/layout/vList2"/>
    <dgm:cxn modelId="{5C5FEF41-2811-42B3-ABAF-D7ED4B425917}" srcId="{0BAA1211-DEBC-4AB6-9CFD-AF5D16FC59D0}" destId="{7AAA4735-3EA7-45FA-891D-B55C6194075A}" srcOrd="1" destOrd="0" parTransId="{56A58701-EFF4-4B4C-8EB7-CAC94B876C37}" sibTransId="{3B2D2773-1122-41C3-B451-138CA84F3490}"/>
    <dgm:cxn modelId="{C426C842-362A-4CEA-BA1F-BAD94625117E}" type="presOf" srcId="{8643DD2C-DDD4-40C7-9DA2-5243DE141872}" destId="{DFA729BC-960E-4084-AA4C-2CBF8E8D07DB}" srcOrd="0" destOrd="0" presId="urn:microsoft.com/office/officeart/2005/8/layout/vList2"/>
    <dgm:cxn modelId="{E2455645-4817-4180-8332-E316A014A8EF}" srcId="{0BAA1211-DEBC-4AB6-9CFD-AF5D16FC59D0}" destId="{6CA9526A-A11E-4AC3-91C0-BE128908155D}" srcOrd="4" destOrd="0" parTransId="{71E5703F-D59F-472B-8F56-CC4643CF625E}" sibTransId="{E2ED9D28-11DD-485F-85D0-933487213961}"/>
    <dgm:cxn modelId="{D39ADE50-920D-4215-895D-7A8A8BDFD3D9}" srcId="{0672D5F9-8BD2-48DC-AFEA-D32822610ACD}" destId="{0BAA1211-DEBC-4AB6-9CFD-AF5D16FC59D0}" srcOrd="1" destOrd="0" parTransId="{156C1913-15FF-4124-BB51-E1032EE2C716}" sibTransId="{8EC554C1-AF74-43B5-9E95-183A46D99379}"/>
    <dgm:cxn modelId="{04D2FB5F-3308-43CA-826C-6527949B7CA1}" type="presOf" srcId="{6CA9526A-A11E-4AC3-91C0-BE128908155D}" destId="{7044463D-FE9A-4424-AE7A-52E7EE93EA5E}" srcOrd="0" destOrd="4" presId="urn:microsoft.com/office/officeart/2005/8/layout/vList2"/>
    <dgm:cxn modelId="{0E24946E-AAE6-4B1E-BEFA-1BE9ED40C801}" srcId="{0BAA1211-DEBC-4AB6-9CFD-AF5D16FC59D0}" destId="{752022E6-83A0-49B1-9B2C-E200F83B401D}" srcOrd="2" destOrd="0" parTransId="{F3225AA5-B550-42A4-BDF6-C7109D7F2E1E}" sibTransId="{BE3005E1-AEE5-4A7C-93D3-B3EC08874D29}"/>
    <dgm:cxn modelId="{C26DAB72-99E0-46AE-817C-BA8E5F8B62CF}" type="presOf" srcId="{BDAC44D4-06A6-40C3-AFCC-D8C298F0F60D}" destId="{7044463D-FE9A-4424-AE7A-52E7EE93EA5E}" srcOrd="0" destOrd="6" presId="urn:microsoft.com/office/officeart/2005/8/layout/vList2"/>
    <dgm:cxn modelId="{2AB5F97A-A10D-4F87-B3E6-60DD2C001F7F}" type="presOf" srcId="{7AAA4735-3EA7-45FA-891D-B55C6194075A}" destId="{7044463D-FE9A-4424-AE7A-52E7EE93EA5E}" srcOrd="0" destOrd="1" presId="urn:microsoft.com/office/officeart/2005/8/layout/vList2"/>
    <dgm:cxn modelId="{57F14F7C-5286-4761-939A-E92B5AA84872}" srcId="{0BAA1211-DEBC-4AB6-9CFD-AF5D16FC59D0}" destId="{0468F208-CF00-4CC2-B975-DCB1A2997BE8}" srcOrd="3" destOrd="0" parTransId="{557E631B-7D37-4614-884E-D4DBE228C1CF}" sibTransId="{761E0E75-4080-4189-B0B7-D71C95CA9F86}"/>
    <dgm:cxn modelId="{2EDB2489-EA84-42C5-8068-AA201E3CB323}" srcId="{0BAA1211-DEBC-4AB6-9CFD-AF5D16FC59D0}" destId="{30185AF4-EF30-4C9B-8AC7-006EB5EC6A00}" srcOrd="5" destOrd="0" parTransId="{8DE0286F-9E7D-4F97-ACF8-80467948EBF3}" sibTransId="{F9845939-0F07-4F56-856D-0D9E75A64C82}"/>
    <dgm:cxn modelId="{F8FB6493-3328-496E-BD46-2900F9327BDD}" srcId="{0BAA1211-DEBC-4AB6-9CFD-AF5D16FC59D0}" destId="{BDAC44D4-06A6-40C3-AFCC-D8C298F0F60D}" srcOrd="6" destOrd="0" parTransId="{FF2C72D1-5839-434E-92AE-E353436D2B4E}" sibTransId="{96D43DC8-A356-4ADE-B41C-EA5166D3AD63}"/>
    <dgm:cxn modelId="{AC29499C-7833-49F9-84C9-DF4A29371358}" type="presOf" srcId="{0672D5F9-8BD2-48DC-AFEA-D32822610ACD}" destId="{764C1619-0431-48BD-BB7A-EEFB4B2E24B8}" srcOrd="0" destOrd="0" presId="urn:microsoft.com/office/officeart/2005/8/layout/vList2"/>
    <dgm:cxn modelId="{0CD1F99E-55ED-43FC-A2B3-A8D99260B744}" srcId="{0672D5F9-8BD2-48DC-AFEA-D32822610ACD}" destId="{8643DD2C-DDD4-40C7-9DA2-5243DE141872}" srcOrd="0" destOrd="0" parTransId="{BFC43A24-0BC0-453A-96A2-3E4A48868386}" sibTransId="{8CAC5F04-5F4A-40A4-8B22-D8596B61C4B3}"/>
    <dgm:cxn modelId="{1C4E24B0-9958-47A2-B48C-14C86502C36C}" srcId="{0BAA1211-DEBC-4AB6-9CFD-AF5D16FC59D0}" destId="{47031D47-36B5-4A49-B164-5C2BECBA40A8}" srcOrd="0" destOrd="0" parTransId="{3616E832-3044-43BD-AACA-76FEA392709A}" sibTransId="{3A1B60E9-1E2B-4EF9-807A-D3250DA93D6F}"/>
    <dgm:cxn modelId="{403B98B8-81CC-4CB6-B0C6-CE7AC513A93E}" type="presOf" srcId="{47031D47-36B5-4A49-B164-5C2BECBA40A8}" destId="{7044463D-FE9A-4424-AE7A-52E7EE93EA5E}" srcOrd="0" destOrd="0" presId="urn:microsoft.com/office/officeart/2005/8/layout/vList2"/>
    <dgm:cxn modelId="{855CADD8-8AD3-4222-AFFA-357CFB9174C2}" type="presOf" srcId="{0BAA1211-DEBC-4AB6-9CFD-AF5D16FC59D0}" destId="{1BF686DE-2471-4377-B380-E3D936BF2BC9}" srcOrd="0" destOrd="0" presId="urn:microsoft.com/office/officeart/2005/8/layout/vList2"/>
    <dgm:cxn modelId="{A443CBDC-EBB5-4382-84E8-3457C50B1102}" type="presOf" srcId="{0468F208-CF00-4CC2-B975-DCB1A2997BE8}" destId="{7044463D-FE9A-4424-AE7A-52E7EE93EA5E}" srcOrd="0" destOrd="3" presId="urn:microsoft.com/office/officeart/2005/8/layout/vList2"/>
    <dgm:cxn modelId="{094D98E6-9BDD-410F-8F1E-CCD6857581DA}" srcId="{0BAA1211-DEBC-4AB6-9CFD-AF5D16FC59D0}" destId="{56AD17EC-1F21-480E-B484-F4D85417AC21}" srcOrd="7" destOrd="0" parTransId="{94A612FB-99B8-47B3-A603-A086FAA78510}" sibTransId="{D7B00741-62B3-4B18-870F-36EE37689D5B}"/>
    <dgm:cxn modelId="{EE05E0EA-A93E-46C6-BD90-5D9E4530F071}" type="presOf" srcId="{30185AF4-EF30-4C9B-8AC7-006EB5EC6A00}" destId="{7044463D-FE9A-4424-AE7A-52E7EE93EA5E}" srcOrd="0" destOrd="5" presId="urn:microsoft.com/office/officeart/2005/8/layout/vList2"/>
    <dgm:cxn modelId="{0E0924B5-CEE5-4E5E-9E9B-70FC2F62E945}" type="presParOf" srcId="{764C1619-0431-48BD-BB7A-EEFB4B2E24B8}" destId="{DFA729BC-960E-4084-AA4C-2CBF8E8D07DB}" srcOrd="0" destOrd="0" presId="urn:microsoft.com/office/officeart/2005/8/layout/vList2"/>
    <dgm:cxn modelId="{46801030-CAB1-4389-B3BE-95352F32D002}" type="presParOf" srcId="{764C1619-0431-48BD-BB7A-EEFB4B2E24B8}" destId="{516E6F06-81C7-44E2-8203-8758032500DC}" srcOrd="1" destOrd="0" presId="urn:microsoft.com/office/officeart/2005/8/layout/vList2"/>
    <dgm:cxn modelId="{DF8F01B6-4497-432C-9A68-6CAB818B6B51}" type="presParOf" srcId="{764C1619-0431-48BD-BB7A-EEFB4B2E24B8}" destId="{1BF686DE-2471-4377-B380-E3D936BF2BC9}" srcOrd="2" destOrd="0" presId="urn:microsoft.com/office/officeart/2005/8/layout/vList2"/>
    <dgm:cxn modelId="{B90A278A-84A4-4EEA-AF6E-25DB94BAAD09}" type="presParOf" srcId="{764C1619-0431-48BD-BB7A-EEFB4B2E24B8}" destId="{7044463D-FE9A-4424-AE7A-52E7EE93EA5E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672D5F9-8BD2-48DC-AFEA-D32822610ACD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8643DD2C-DDD4-40C7-9DA2-5243DE141872}">
      <dgm:prSet/>
      <dgm:spPr>
        <a:solidFill>
          <a:srgbClr val="0070C0"/>
        </a:solidFill>
      </dgm:spPr>
      <dgm:t>
        <a:bodyPr/>
        <a:lstStyle/>
        <a:p>
          <a:r>
            <a:rPr lang="en-US" baseline="0" dirty="0"/>
            <a:t>In Practice:</a:t>
          </a:r>
          <a:endParaRPr lang="en-US" dirty="0"/>
        </a:p>
      </dgm:t>
    </dgm:pt>
    <dgm:pt modelId="{BFC43A24-0BC0-453A-96A2-3E4A48868386}" type="parTrans" cxnId="{0CD1F99E-55ED-43FC-A2B3-A8D99260B744}">
      <dgm:prSet/>
      <dgm:spPr/>
      <dgm:t>
        <a:bodyPr/>
        <a:lstStyle/>
        <a:p>
          <a:endParaRPr lang="en-US"/>
        </a:p>
      </dgm:t>
    </dgm:pt>
    <dgm:pt modelId="{8CAC5F04-5F4A-40A4-8B22-D8596B61C4B3}" type="sibTrans" cxnId="{0CD1F99E-55ED-43FC-A2B3-A8D99260B744}">
      <dgm:prSet/>
      <dgm:spPr/>
      <dgm:t>
        <a:bodyPr/>
        <a:lstStyle/>
        <a:p>
          <a:endParaRPr lang="en-US"/>
        </a:p>
      </dgm:t>
    </dgm:pt>
    <dgm:pt modelId="{0BAA1211-DEBC-4AB6-9CFD-AF5D16FC59D0}">
      <dgm:prSet/>
      <dgm:spPr>
        <a:solidFill>
          <a:srgbClr val="00B0F0"/>
        </a:solidFill>
      </dgm:spPr>
      <dgm:t>
        <a:bodyPr/>
        <a:lstStyle/>
        <a:p>
          <a:r>
            <a:rPr lang="en-US" baseline="0" dirty="0"/>
            <a:t>Multiple choices for CSS:</a:t>
          </a:r>
          <a:endParaRPr lang="en-US" dirty="0"/>
        </a:p>
      </dgm:t>
    </dgm:pt>
    <dgm:pt modelId="{156C1913-15FF-4124-BB51-E1032EE2C716}" type="parTrans" cxnId="{D39ADE50-920D-4215-895D-7A8A8BDFD3D9}">
      <dgm:prSet/>
      <dgm:spPr/>
      <dgm:t>
        <a:bodyPr/>
        <a:lstStyle/>
        <a:p>
          <a:endParaRPr lang="en-US"/>
        </a:p>
      </dgm:t>
    </dgm:pt>
    <dgm:pt modelId="{8EC554C1-AF74-43B5-9E95-183A46D99379}" type="sibTrans" cxnId="{D39ADE50-920D-4215-895D-7A8A8BDFD3D9}">
      <dgm:prSet/>
      <dgm:spPr/>
      <dgm:t>
        <a:bodyPr/>
        <a:lstStyle/>
        <a:p>
          <a:endParaRPr lang="en-US"/>
        </a:p>
      </dgm:t>
    </dgm:pt>
    <dgm:pt modelId="{47031D47-36B5-4A49-B164-5C2BECBA40A8}">
      <dgm:prSet/>
      <dgm:spPr/>
      <dgm:t>
        <a:bodyPr/>
        <a:lstStyle/>
        <a:p>
          <a:r>
            <a:rPr lang="en-US" dirty="0">
              <a:solidFill>
                <a:schemeClr val="bg1">
                  <a:lumMod val="75000"/>
                </a:schemeClr>
              </a:solidFill>
            </a:rPr>
            <a:t>Inside specific elements of the app</a:t>
          </a:r>
        </a:p>
      </dgm:t>
    </dgm:pt>
    <dgm:pt modelId="{3616E832-3044-43BD-AACA-76FEA392709A}" type="parTrans" cxnId="{1C4E24B0-9958-47A2-B48C-14C86502C36C}">
      <dgm:prSet/>
      <dgm:spPr/>
      <dgm:t>
        <a:bodyPr/>
        <a:lstStyle/>
        <a:p>
          <a:endParaRPr lang="en-US"/>
        </a:p>
      </dgm:t>
    </dgm:pt>
    <dgm:pt modelId="{3A1B60E9-1E2B-4EF9-807A-D3250DA93D6F}" type="sibTrans" cxnId="{1C4E24B0-9958-47A2-B48C-14C86502C36C}">
      <dgm:prSet/>
      <dgm:spPr/>
      <dgm:t>
        <a:bodyPr/>
        <a:lstStyle/>
        <a:p>
          <a:endParaRPr lang="en-US"/>
        </a:p>
      </dgm:t>
    </dgm:pt>
    <dgm:pt modelId="{7AAA4735-3EA7-45FA-891D-B55C6194075A}">
      <dgm:prSet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Example picture of code. (EPOC)</a:t>
          </a:r>
        </a:p>
      </dgm:t>
    </dgm:pt>
    <dgm:pt modelId="{56A58701-EFF4-4B4C-8EB7-CAC94B876C37}" type="parTrans" cxnId="{5C5FEF41-2811-42B3-ABAF-D7ED4B425917}">
      <dgm:prSet/>
      <dgm:spPr/>
      <dgm:t>
        <a:bodyPr/>
        <a:lstStyle/>
        <a:p>
          <a:endParaRPr lang="en-US"/>
        </a:p>
      </dgm:t>
    </dgm:pt>
    <dgm:pt modelId="{3B2D2773-1122-41C3-B451-138CA84F3490}" type="sibTrans" cxnId="{5C5FEF41-2811-42B3-ABAF-D7ED4B425917}">
      <dgm:prSet/>
      <dgm:spPr/>
      <dgm:t>
        <a:bodyPr/>
        <a:lstStyle/>
        <a:p>
          <a:endParaRPr lang="en-US"/>
        </a:p>
      </dgm:t>
    </dgm:pt>
    <dgm:pt modelId="{752022E6-83A0-49B1-9B2C-E200F83B401D}">
      <dgm:prSet/>
      <dgm:spPr/>
      <dgm:t>
        <a:bodyPr/>
        <a:lstStyle/>
        <a:p>
          <a:r>
            <a:rPr lang="en-US" dirty="0">
              <a:solidFill>
                <a:schemeClr val="bg1">
                  <a:lumMod val="75000"/>
                </a:schemeClr>
              </a:solidFill>
            </a:rPr>
            <a:t>In the header element of your main app body.</a:t>
          </a:r>
        </a:p>
      </dgm:t>
    </dgm:pt>
    <dgm:pt modelId="{F3225AA5-B550-42A4-BDF6-C7109D7F2E1E}" type="parTrans" cxnId="{0E24946E-AAE6-4B1E-BEFA-1BE9ED40C801}">
      <dgm:prSet/>
      <dgm:spPr/>
      <dgm:t>
        <a:bodyPr/>
        <a:lstStyle/>
        <a:p>
          <a:endParaRPr lang="en-US"/>
        </a:p>
      </dgm:t>
    </dgm:pt>
    <dgm:pt modelId="{BE3005E1-AEE5-4A7C-93D3-B3EC08874D29}" type="sibTrans" cxnId="{0E24946E-AAE6-4B1E-BEFA-1BE9ED40C801}">
      <dgm:prSet/>
      <dgm:spPr/>
      <dgm:t>
        <a:bodyPr/>
        <a:lstStyle/>
        <a:p>
          <a:endParaRPr lang="en-US"/>
        </a:p>
      </dgm:t>
    </dgm:pt>
    <dgm:pt modelId="{6CA9526A-A11E-4AC3-91C0-BE128908155D}">
      <dgm:prSet/>
      <dgm:spPr/>
      <dgm:t>
        <a:bodyPr/>
        <a:lstStyle/>
        <a:p>
          <a:r>
            <a:rPr lang="en-US" dirty="0"/>
            <a:t>Personal and separate stylesheet and reference. [www/main.css]</a:t>
          </a:r>
        </a:p>
      </dgm:t>
    </dgm:pt>
    <dgm:pt modelId="{71E5703F-D59F-472B-8F56-CC4643CF625E}" type="parTrans" cxnId="{E2455645-4817-4180-8332-E316A014A8EF}">
      <dgm:prSet/>
      <dgm:spPr/>
      <dgm:t>
        <a:bodyPr/>
        <a:lstStyle/>
        <a:p>
          <a:endParaRPr lang="en-US"/>
        </a:p>
      </dgm:t>
    </dgm:pt>
    <dgm:pt modelId="{E2ED9D28-11DD-485F-85D0-933487213961}" type="sibTrans" cxnId="{E2455645-4817-4180-8332-E316A014A8EF}">
      <dgm:prSet/>
      <dgm:spPr/>
      <dgm:t>
        <a:bodyPr/>
        <a:lstStyle/>
        <a:p>
          <a:endParaRPr lang="en-US"/>
        </a:p>
      </dgm:t>
    </dgm:pt>
    <dgm:pt modelId="{30185AF4-EF30-4C9B-8AC7-006EB5EC6A00}">
      <dgm:prSet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EPOC</a:t>
          </a:r>
        </a:p>
      </dgm:t>
    </dgm:pt>
    <dgm:pt modelId="{8DE0286F-9E7D-4F97-ACF8-80467948EBF3}" type="parTrans" cxnId="{2EDB2489-EA84-42C5-8068-AA201E3CB323}">
      <dgm:prSet/>
      <dgm:spPr/>
      <dgm:t>
        <a:bodyPr/>
        <a:lstStyle/>
        <a:p>
          <a:endParaRPr lang="en-US"/>
        </a:p>
      </dgm:t>
    </dgm:pt>
    <dgm:pt modelId="{F9845939-0F07-4F56-856D-0D9E75A64C82}" type="sibTrans" cxnId="{2EDB2489-EA84-42C5-8068-AA201E3CB323}">
      <dgm:prSet/>
      <dgm:spPr/>
      <dgm:t>
        <a:bodyPr/>
        <a:lstStyle/>
        <a:p>
          <a:endParaRPr lang="en-US"/>
        </a:p>
      </dgm:t>
    </dgm:pt>
    <dgm:pt modelId="{BDAC44D4-06A6-40C3-AFCC-D8C298F0F60D}">
      <dgm:prSet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External Specialized Stylesheet</a:t>
          </a:r>
        </a:p>
      </dgm:t>
    </dgm:pt>
    <dgm:pt modelId="{FF2C72D1-5839-434E-92AE-E353436D2B4E}" type="parTrans" cxnId="{F8FB6493-3328-496E-BD46-2900F9327BDD}">
      <dgm:prSet/>
      <dgm:spPr/>
      <dgm:t>
        <a:bodyPr/>
        <a:lstStyle/>
        <a:p>
          <a:endParaRPr lang="en-US"/>
        </a:p>
      </dgm:t>
    </dgm:pt>
    <dgm:pt modelId="{96D43DC8-A356-4ADE-B41C-EA5166D3AD63}" type="sibTrans" cxnId="{F8FB6493-3328-496E-BD46-2900F9327BDD}">
      <dgm:prSet/>
      <dgm:spPr/>
      <dgm:t>
        <a:bodyPr/>
        <a:lstStyle/>
        <a:p>
          <a:endParaRPr lang="en-US"/>
        </a:p>
      </dgm:t>
    </dgm:pt>
    <dgm:pt modelId="{56AD17EC-1F21-480E-B484-F4D85417AC21}">
      <dgm:prSet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EPOC – Tailwind CSS</a:t>
          </a:r>
        </a:p>
      </dgm:t>
    </dgm:pt>
    <dgm:pt modelId="{94A612FB-99B8-47B3-A603-A086FAA78510}" type="parTrans" cxnId="{094D98E6-9BDD-410F-8F1E-CCD6857581DA}">
      <dgm:prSet/>
      <dgm:spPr/>
      <dgm:t>
        <a:bodyPr/>
        <a:lstStyle/>
        <a:p>
          <a:endParaRPr lang="en-US"/>
        </a:p>
      </dgm:t>
    </dgm:pt>
    <dgm:pt modelId="{D7B00741-62B3-4B18-870F-36EE37689D5B}" type="sibTrans" cxnId="{094D98E6-9BDD-410F-8F1E-CCD6857581DA}">
      <dgm:prSet/>
      <dgm:spPr/>
      <dgm:t>
        <a:bodyPr/>
        <a:lstStyle/>
        <a:p>
          <a:endParaRPr lang="en-US"/>
        </a:p>
      </dgm:t>
    </dgm:pt>
    <dgm:pt modelId="{0468F208-CF00-4CC2-B975-DCB1A2997BE8}">
      <dgm:prSet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EPOC</a:t>
          </a:r>
        </a:p>
      </dgm:t>
    </dgm:pt>
    <dgm:pt modelId="{761E0E75-4080-4189-B0B7-D71C95CA9F86}" type="sibTrans" cxnId="{57F14F7C-5286-4761-939A-E92B5AA84872}">
      <dgm:prSet/>
      <dgm:spPr/>
      <dgm:t>
        <a:bodyPr/>
        <a:lstStyle/>
        <a:p>
          <a:endParaRPr lang="en-US"/>
        </a:p>
      </dgm:t>
    </dgm:pt>
    <dgm:pt modelId="{557E631B-7D37-4614-884E-D4DBE228C1CF}" type="parTrans" cxnId="{57F14F7C-5286-4761-939A-E92B5AA84872}">
      <dgm:prSet/>
      <dgm:spPr/>
      <dgm:t>
        <a:bodyPr/>
        <a:lstStyle/>
        <a:p>
          <a:endParaRPr lang="en-US"/>
        </a:p>
      </dgm:t>
    </dgm:pt>
    <dgm:pt modelId="{764C1619-0431-48BD-BB7A-EEFB4B2E24B8}" type="pres">
      <dgm:prSet presAssocID="{0672D5F9-8BD2-48DC-AFEA-D32822610ACD}" presName="linear" presStyleCnt="0">
        <dgm:presLayoutVars>
          <dgm:animLvl val="lvl"/>
          <dgm:resizeHandles val="exact"/>
        </dgm:presLayoutVars>
      </dgm:prSet>
      <dgm:spPr/>
    </dgm:pt>
    <dgm:pt modelId="{DFA729BC-960E-4084-AA4C-2CBF8E8D07DB}" type="pres">
      <dgm:prSet presAssocID="{8643DD2C-DDD4-40C7-9DA2-5243DE141872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516E6F06-81C7-44E2-8203-8758032500DC}" type="pres">
      <dgm:prSet presAssocID="{8CAC5F04-5F4A-40A4-8B22-D8596B61C4B3}" presName="spacer" presStyleCnt="0"/>
      <dgm:spPr/>
    </dgm:pt>
    <dgm:pt modelId="{1BF686DE-2471-4377-B380-E3D936BF2BC9}" type="pres">
      <dgm:prSet presAssocID="{0BAA1211-DEBC-4AB6-9CFD-AF5D16FC59D0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7044463D-FE9A-4424-AE7A-52E7EE93EA5E}" type="pres">
      <dgm:prSet presAssocID="{0BAA1211-DEBC-4AB6-9CFD-AF5D16FC59D0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314A1111-C895-4F6B-B632-8D72382C38D6}" type="presOf" srcId="{752022E6-83A0-49B1-9B2C-E200F83B401D}" destId="{7044463D-FE9A-4424-AE7A-52E7EE93EA5E}" srcOrd="0" destOrd="2" presId="urn:microsoft.com/office/officeart/2005/8/layout/vList2"/>
    <dgm:cxn modelId="{C2C4F43E-CA44-46C3-BB37-91A6354259AA}" type="presOf" srcId="{56AD17EC-1F21-480E-B484-F4D85417AC21}" destId="{7044463D-FE9A-4424-AE7A-52E7EE93EA5E}" srcOrd="0" destOrd="7" presId="urn:microsoft.com/office/officeart/2005/8/layout/vList2"/>
    <dgm:cxn modelId="{5C5FEF41-2811-42B3-ABAF-D7ED4B425917}" srcId="{0BAA1211-DEBC-4AB6-9CFD-AF5D16FC59D0}" destId="{7AAA4735-3EA7-45FA-891D-B55C6194075A}" srcOrd="1" destOrd="0" parTransId="{56A58701-EFF4-4B4C-8EB7-CAC94B876C37}" sibTransId="{3B2D2773-1122-41C3-B451-138CA84F3490}"/>
    <dgm:cxn modelId="{C426C842-362A-4CEA-BA1F-BAD94625117E}" type="presOf" srcId="{8643DD2C-DDD4-40C7-9DA2-5243DE141872}" destId="{DFA729BC-960E-4084-AA4C-2CBF8E8D07DB}" srcOrd="0" destOrd="0" presId="urn:microsoft.com/office/officeart/2005/8/layout/vList2"/>
    <dgm:cxn modelId="{E2455645-4817-4180-8332-E316A014A8EF}" srcId="{0BAA1211-DEBC-4AB6-9CFD-AF5D16FC59D0}" destId="{6CA9526A-A11E-4AC3-91C0-BE128908155D}" srcOrd="4" destOrd="0" parTransId="{71E5703F-D59F-472B-8F56-CC4643CF625E}" sibTransId="{E2ED9D28-11DD-485F-85D0-933487213961}"/>
    <dgm:cxn modelId="{D39ADE50-920D-4215-895D-7A8A8BDFD3D9}" srcId="{0672D5F9-8BD2-48DC-AFEA-D32822610ACD}" destId="{0BAA1211-DEBC-4AB6-9CFD-AF5D16FC59D0}" srcOrd="1" destOrd="0" parTransId="{156C1913-15FF-4124-BB51-E1032EE2C716}" sibTransId="{8EC554C1-AF74-43B5-9E95-183A46D99379}"/>
    <dgm:cxn modelId="{04D2FB5F-3308-43CA-826C-6527949B7CA1}" type="presOf" srcId="{6CA9526A-A11E-4AC3-91C0-BE128908155D}" destId="{7044463D-FE9A-4424-AE7A-52E7EE93EA5E}" srcOrd="0" destOrd="4" presId="urn:microsoft.com/office/officeart/2005/8/layout/vList2"/>
    <dgm:cxn modelId="{0E24946E-AAE6-4B1E-BEFA-1BE9ED40C801}" srcId="{0BAA1211-DEBC-4AB6-9CFD-AF5D16FC59D0}" destId="{752022E6-83A0-49B1-9B2C-E200F83B401D}" srcOrd="2" destOrd="0" parTransId="{F3225AA5-B550-42A4-BDF6-C7109D7F2E1E}" sibTransId="{BE3005E1-AEE5-4A7C-93D3-B3EC08874D29}"/>
    <dgm:cxn modelId="{C26DAB72-99E0-46AE-817C-BA8E5F8B62CF}" type="presOf" srcId="{BDAC44D4-06A6-40C3-AFCC-D8C298F0F60D}" destId="{7044463D-FE9A-4424-AE7A-52E7EE93EA5E}" srcOrd="0" destOrd="6" presId="urn:microsoft.com/office/officeart/2005/8/layout/vList2"/>
    <dgm:cxn modelId="{2AB5F97A-A10D-4F87-B3E6-60DD2C001F7F}" type="presOf" srcId="{7AAA4735-3EA7-45FA-891D-B55C6194075A}" destId="{7044463D-FE9A-4424-AE7A-52E7EE93EA5E}" srcOrd="0" destOrd="1" presId="urn:microsoft.com/office/officeart/2005/8/layout/vList2"/>
    <dgm:cxn modelId="{57F14F7C-5286-4761-939A-E92B5AA84872}" srcId="{0BAA1211-DEBC-4AB6-9CFD-AF5D16FC59D0}" destId="{0468F208-CF00-4CC2-B975-DCB1A2997BE8}" srcOrd="3" destOrd="0" parTransId="{557E631B-7D37-4614-884E-D4DBE228C1CF}" sibTransId="{761E0E75-4080-4189-B0B7-D71C95CA9F86}"/>
    <dgm:cxn modelId="{2EDB2489-EA84-42C5-8068-AA201E3CB323}" srcId="{0BAA1211-DEBC-4AB6-9CFD-AF5D16FC59D0}" destId="{30185AF4-EF30-4C9B-8AC7-006EB5EC6A00}" srcOrd="5" destOrd="0" parTransId="{8DE0286F-9E7D-4F97-ACF8-80467948EBF3}" sibTransId="{F9845939-0F07-4F56-856D-0D9E75A64C82}"/>
    <dgm:cxn modelId="{F8FB6493-3328-496E-BD46-2900F9327BDD}" srcId="{0BAA1211-DEBC-4AB6-9CFD-AF5D16FC59D0}" destId="{BDAC44D4-06A6-40C3-AFCC-D8C298F0F60D}" srcOrd="6" destOrd="0" parTransId="{FF2C72D1-5839-434E-92AE-E353436D2B4E}" sibTransId="{96D43DC8-A356-4ADE-B41C-EA5166D3AD63}"/>
    <dgm:cxn modelId="{AC29499C-7833-49F9-84C9-DF4A29371358}" type="presOf" srcId="{0672D5F9-8BD2-48DC-AFEA-D32822610ACD}" destId="{764C1619-0431-48BD-BB7A-EEFB4B2E24B8}" srcOrd="0" destOrd="0" presId="urn:microsoft.com/office/officeart/2005/8/layout/vList2"/>
    <dgm:cxn modelId="{0CD1F99E-55ED-43FC-A2B3-A8D99260B744}" srcId="{0672D5F9-8BD2-48DC-AFEA-D32822610ACD}" destId="{8643DD2C-DDD4-40C7-9DA2-5243DE141872}" srcOrd="0" destOrd="0" parTransId="{BFC43A24-0BC0-453A-96A2-3E4A48868386}" sibTransId="{8CAC5F04-5F4A-40A4-8B22-D8596B61C4B3}"/>
    <dgm:cxn modelId="{1C4E24B0-9958-47A2-B48C-14C86502C36C}" srcId="{0BAA1211-DEBC-4AB6-9CFD-AF5D16FC59D0}" destId="{47031D47-36B5-4A49-B164-5C2BECBA40A8}" srcOrd="0" destOrd="0" parTransId="{3616E832-3044-43BD-AACA-76FEA392709A}" sibTransId="{3A1B60E9-1E2B-4EF9-807A-D3250DA93D6F}"/>
    <dgm:cxn modelId="{403B98B8-81CC-4CB6-B0C6-CE7AC513A93E}" type="presOf" srcId="{47031D47-36B5-4A49-B164-5C2BECBA40A8}" destId="{7044463D-FE9A-4424-AE7A-52E7EE93EA5E}" srcOrd="0" destOrd="0" presId="urn:microsoft.com/office/officeart/2005/8/layout/vList2"/>
    <dgm:cxn modelId="{855CADD8-8AD3-4222-AFFA-357CFB9174C2}" type="presOf" srcId="{0BAA1211-DEBC-4AB6-9CFD-AF5D16FC59D0}" destId="{1BF686DE-2471-4377-B380-E3D936BF2BC9}" srcOrd="0" destOrd="0" presId="urn:microsoft.com/office/officeart/2005/8/layout/vList2"/>
    <dgm:cxn modelId="{A443CBDC-EBB5-4382-84E8-3457C50B1102}" type="presOf" srcId="{0468F208-CF00-4CC2-B975-DCB1A2997BE8}" destId="{7044463D-FE9A-4424-AE7A-52E7EE93EA5E}" srcOrd="0" destOrd="3" presId="urn:microsoft.com/office/officeart/2005/8/layout/vList2"/>
    <dgm:cxn modelId="{094D98E6-9BDD-410F-8F1E-CCD6857581DA}" srcId="{0BAA1211-DEBC-4AB6-9CFD-AF5D16FC59D0}" destId="{56AD17EC-1F21-480E-B484-F4D85417AC21}" srcOrd="7" destOrd="0" parTransId="{94A612FB-99B8-47B3-A603-A086FAA78510}" sibTransId="{D7B00741-62B3-4B18-870F-36EE37689D5B}"/>
    <dgm:cxn modelId="{EE05E0EA-A93E-46C6-BD90-5D9E4530F071}" type="presOf" srcId="{30185AF4-EF30-4C9B-8AC7-006EB5EC6A00}" destId="{7044463D-FE9A-4424-AE7A-52E7EE93EA5E}" srcOrd="0" destOrd="5" presId="urn:microsoft.com/office/officeart/2005/8/layout/vList2"/>
    <dgm:cxn modelId="{0E0924B5-CEE5-4E5E-9E9B-70FC2F62E945}" type="presParOf" srcId="{764C1619-0431-48BD-BB7A-EEFB4B2E24B8}" destId="{DFA729BC-960E-4084-AA4C-2CBF8E8D07DB}" srcOrd="0" destOrd="0" presId="urn:microsoft.com/office/officeart/2005/8/layout/vList2"/>
    <dgm:cxn modelId="{46801030-CAB1-4389-B3BE-95352F32D002}" type="presParOf" srcId="{764C1619-0431-48BD-BB7A-EEFB4B2E24B8}" destId="{516E6F06-81C7-44E2-8203-8758032500DC}" srcOrd="1" destOrd="0" presId="urn:microsoft.com/office/officeart/2005/8/layout/vList2"/>
    <dgm:cxn modelId="{DF8F01B6-4497-432C-9A68-6CAB818B6B51}" type="presParOf" srcId="{764C1619-0431-48BD-BB7A-EEFB4B2E24B8}" destId="{1BF686DE-2471-4377-B380-E3D936BF2BC9}" srcOrd="2" destOrd="0" presId="urn:microsoft.com/office/officeart/2005/8/layout/vList2"/>
    <dgm:cxn modelId="{B90A278A-84A4-4EEA-AF6E-25DB94BAAD09}" type="presParOf" srcId="{764C1619-0431-48BD-BB7A-EEFB4B2E24B8}" destId="{7044463D-FE9A-4424-AE7A-52E7EE93EA5E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672D5F9-8BD2-48DC-AFEA-D32822610ACD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8643DD2C-DDD4-40C7-9DA2-5243DE141872}">
      <dgm:prSet/>
      <dgm:spPr>
        <a:solidFill>
          <a:srgbClr val="0070C0"/>
        </a:solidFill>
      </dgm:spPr>
      <dgm:t>
        <a:bodyPr/>
        <a:lstStyle/>
        <a:p>
          <a:r>
            <a:rPr lang="en-US" baseline="0" dirty="0"/>
            <a:t>In Practice:</a:t>
          </a:r>
          <a:endParaRPr lang="en-US" dirty="0"/>
        </a:p>
      </dgm:t>
    </dgm:pt>
    <dgm:pt modelId="{BFC43A24-0BC0-453A-96A2-3E4A48868386}" type="parTrans" cxnId="{0CD1F99E-55ED-43FC-A2B3-A8D99260B744}">
      <dgm:prSet/>
      <dgm:spPr/>
      <dgm:t>
        <a:bodyPr/>
        <a:lstStyle/>
        <a:p>
          <a:endParaRPr lang="en-US"/>
        </a:p>
      </dgm:t>
    </dgm:pt>
    <dgm:pt modelId="{8CAC5F04-5F4A-40A4-8B22-D8596B61C4B3}" type="sibTrans" cxnId="{0CD1F99E-55ED-43FC-A2B3-A8D99260B744}">
      <dgm:prSet/>
      <dgm:spPr/>
      <dgm:t>
        <a:bodyPr/>
        <a:lstStyle/>
        <a:p>
          <a:endParaRPr lang="en-US"/>
        </a:p>
      </dgm:t>
    </dgm:pt>
    <dgm:pt modelId="{0BAA1211-DEBC-4AB6-9CFD-AF5D16FC59D0}">
      <dgm:prSet/>
      <dgm:spPr>
        <a:solidFill>
          <a:srgbClr val="00B0F0"/>
        </a:solidFill>
      </dgm:spPr>
      <dgm:t>
        <a:bodyPr/>
        <a:lstStyle/>
        <a:p>
          <a:r>
            <a:rPr lang="en-US" baseline="0" dirty="0"/>
            <a:t>Multiple choices for CSS:</a:t>
          </a:r>
          <a:endParaRPr lang="en-US" dirty="0"/>
        </a:p>
      </dgm:t>
    </dgm:pt>
    <dgm:pt modelId="{156C1913-15FF-4124-BB51-E1032EE2C716}" type="parTrans" cxnId="{D39ADE50-920D-4215-895D-7A8A8BDFD3D9}">
      <dgm:prSet/>
      <dgm:spPr/>
      <dgm:t>
        <a:bodyPr/>
        <a:lstStyle/>
        <a:p>
          <a:endParaRPr lang="en-US"/>
        </a:p>
      </dgm:t>
    </dgm:pt>
    <dgm:pt modelId="{8EC554C1-AF74-43B5-9E95-183A46D99379}" type="sibTrans" cxnId="{D39ADE50-920D-4215-895D-7A8A8BDFD3D9}">
      <dgm:prSet/>
      <dgm:spPr/>
      <dgm:t>
        <a:bodyPr/>
        <a:lstStyle/>
        <a:p>
          <a:endParaRPr lang="en-US"/>
        </a:p>
      </dgm:t>
    </dgm:pt>
    <dgm:pt modelId="{47031D47-36B5-4A49-B164-5C2BECBA40A8}">
      <dgm:prSet/>
      <dgm:spPr/>
      <dgm:t>
        <a:bodyPr/>
        <a:lstStyle/>
        <a:p>
          <a:r>
            <a:rPr lang="en-US" dirty="0"/>
            <a:t>External Specialized/Simplified Stylesheet</a:t>
          </a:r>
          <a:endParaRPr lang="en-US" dirty="0">
            <a:solidFill>
              <a:schemeClr val="bg1">
                <a:lumMod val="75000"/>
              </a:schemeClr>
            </a:solidFill>
          </a:endParaRPr>
        </a:p>
      </dgm:t>
    </dgm:pt>
    <dgm:pt modelId="{3616E832-3044-43BD-AACA-76FEA392709A}" type="parTrans" cxnId="{1C4E24B0-9958-47A2-B48C-14C86502C36C}">
      <dgm:prSet/>
      <dgm:spPr/>
      <dgm:t>
        <a:bodyPr/>
        <a:lstStyle/>
        <a:p>
          <a:endParaRPr lang="en-US"/>
        </a:p>
      </dgm:t>
    </dgm:pt>
    <dgm:pt modelId="{3A1B60E9-1E2B-4EF9-807A-D3250DA93D6F}" type="sibTrans" cxnId="{1C4E24B0-9958-47A2-B48C-14C86502C36C}">
      <dgm:prSet/>
      <dgm:spPr/>
      <dgm:t>
        <a:bodyPr/>
        <a:lstStyle/>
        <a:p>
          <a:endParaRPr lang="en-US"/>
        </a:p>
      </dgm:t>
    </dgm:pt>
    <dgm:pt modelId="{7AAA4735-3EA7-45FA-891D-B55C6194075A}">
      <dgm:prSet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Example picture of code. (EPOC)</a:t>
          </a:r>
        </a:p>
      </dgm:t>
    </dgm:pt>
    <dgm:pt modelId="{56A58701-EFF4-4B4C-8EB7-CAC94B876C37}" type="parTrans" cxnId="{5C5FEF41-2811-42B3-ABAF-D7ED4B425917}">
      <dgm:prSet/>
      <dgm:spPr/>
      <dgm:t>
        <a:bodyPr/>
        <a:lstStyle/>
        <a:p>
          <a:endParaRPr lang="en-US"/>
        </a:p>
      </dgm:t>
    </dgm:pt>
    <dgm:pt modelId="{3B2D2773-1122-41C3-B451-138CA84F3490}" type="sibTrans" cxnId="{5C5FEF41-2811-42B3-ABAF-D7ED4B425917}">
      <dgm:prSet/>
      <dgm:spPr/>
      <dgm:t>
        <a:bodyPr/>
        <a:lstStyle/>
        <a:p>
          <a:endParaRPr lang="en-US"/>
        </a:p>
      </dgm:t>
    </dgm:pt>
    <dgm:pt modelId="{752022E6-83A0-49B1-9B2C-E200F83B401D}">
      <dgm:prSet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In the header element of your main app body.</a:t>
          </a:r>
        </a:p>
      </dgm:t>
    </dgm:pt>
    <dgm:pt modelId="{F3225AA5-B550-42A4-BDF6-C7109D7F2E1E}" type="parTrans" cxnId="{0E24946E-AAE6-4B1E-BEFA-1BE9ED40C801}">
      <dgm:prSet/>
      <dgm:spPr/>
      <dgm:t>
        <a:bodyPr/>
        <a:lstStyle/>
        <a:p>
          <a:endParaRPr lang="en-US"/>
        </a:p>
      </dgm:t>
    </dgm:pt>
    <dgm:pt modelId="{BE3005E1-AEE5-4A7C-93D3-B3EC08874D29}" type="sibTrans" cxnId="{0E24946E-AAE6-4B1E-BEFA-1BE9ED40C801}">
      <dgm:prSet/>
      <dgm:spPr/>
      <dgm:t>
        <a:bodyPr/>
        <a:lstStyle/>
        <a:p>
          <a:endParaRPr lang="en-US"/>
        </a:p>
      </dgm:t>
    </dgm:pt>
    <dgm:pt modelId="{0468F208-CF00-4CC2-B975-DCB1A2997BE8}">
      <dgm:prSet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EPOC</a:t>
          </a:r>
        </a:p>
      </dgm:t>
    </dgm:pt>
    <dgm:pt modelId="{557E631B-7D37-4614-884E-D4DBE228C1CF}" type="parTrans" cxnId="{57F14F7C-5286-4761-939A-E92B5AA84872}">
      <dgm:prSet/>
      <dgm:spPr/>
      <dgm:t>
        <a:bodyPr/>
        <a:lstStyle/>
        <a:p>
          <a:endParaRPr lang="en-US"/>
        </a:p>
      </dgm:t>
    </dgm:pt>
    <dgm:pt modelId="{761E0E75-4080-4189-B0B7-D71C95CA9F86}" type="sibTrans" cxnId="{57F14F7C-5286-4761-939A-E92B5AA84872}">
      <dgm:prSet/>
      <dgm:spPr/>
      <dgm:t>
        <a:bodyPr/>
        <a:lstStyle/>
        <a:p>
          <a:endParaRPr lang="en-US"/>
        </a:p>
      </dgm:t>
    </dgm:pt>
    <dgm:pt modelId="{6CA9526A-A11E-4AC3-91C0-BE128908155D}">
      <dgm:prSet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Personal and separate stylesheet and reference.</a:t>
          </a:r>
        </a:p>
      </dgm:t>
    </dgm:pt>
    <dgm:pt modelId="{71E5703F-D59F-472B-8F56-CC4643CF625E}" type="parTrans" cxnId="{E2455645-4817-4180-8332-E316A014A8EF}">
      <dgm:prSet/>
      <dgm:spPr/>
      <dgm:t>
        <a:bodyPr/>
        <a:lstStyle/>
        <a:p>
          <a:endParaRPr lang="en-US"/>
        </a:p>
      </dgm:t>
    </dgm:pt>
    <dgm:pt modelId="{E2ED9D28-11DD-485F-85D0-933487213961}" type="sibTrans" cxnId="{E2455645-4817-4180-8332-E316A014A8EF}">
      <dgm:prSet/>
      <dgm:spPr/>
      <dgm:t>
        <a:bodyPr/>
        <a:lstStyle/>
        <a:p>
          <a:endParaRPr lang="en-US"/>
        </a:p>
      </dgm:t>
    </dgm:pt>
    <dgm:pt modelId="{30185AF4-EF30-4C9B-8AC7-006EB5EC6A00}">
      <dgm:prSet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EPOC</a:t>
          </a:r>
        </a:p>
      </dgm:t>
    </dgm:pt>
    <dgm:pt modelId="{8DE0286F-9E7D-4F97-ACF8-80467948EBF3}" type="parTrans" cxnId="{2EDB2489-EA84-42C5-8068-AA201E3CB323}">
      <dgm:prSet/>
      <dgm:spPr/>
      <dgm:t>
        <a:bodyPr/>
        <a:lstStyle/>
        <a:p>
          <a:endParaRPr lang="en-US"/>
        </a:p>
      </dgm:t>
    </dgm:pt>
    <dgm:pt modelId="{F9845939-0F07-4F56-856D-0D9E75A64C82}" type="sibTrans" cxnId="{2EDB2489-EA84-42C5-8068-AA201E3CB323}">
      <dgm:prSet/>
      <dgm:spPr/>
      <dgm:t>
        <a:bodyPr/>
        <a:lstStyle/>
        <a:p>
          <a:endParaRPr lang="en-US"/>
        </a:p>
      </dgm:t>
    </dgm:pt>
    <dgm:pt modelId="{7D56E58B-6606-4ADE-A493-CC98FC8F42CF}">
      <dgm:prSet/>
      <dgm:spPr/>
      <dgm:t>
        <a:bodyPr/>
        <a:lstStyle/>
        <a:p>
          <a:r>
            <a:rPr lang="en-US" dirty="0"/>
            <a:t>Tailwind CSS using class assignment</a:t>
          </a:r>
        </a:p>
      </dgm:t>
    </dgm:pt>
    <dgm:pt modelId="{704AF3FC-E832-4D76-9BB5-8DC468C957FC}" type="parTrans" cxnId="{D863E750-3465-4A37-9934-388AFB3DDC4C}">
      <dgm:prSet/>
      <dgm:spPr/>
      <dgm:t>
        <a:bodyPr/>
        <a:lstStyle/>
        <a:p>
          <a:endParaRPr lang="en-US"/>
        </a:p>
      </dgm:t>
    </dgm:pt>
    <dgm:pt modelId="{83FCDB8B-63DC-43F9-AA62-0DAB938671EE}" type="sibTrans" cxnId="{D863E750-3465-4A37-9934-388AFB3DDC4C}">
      <dgm:prSet/>
      <dgm:spPr/>
      <dgm:t>
        <a:bodyPr/>
        <a:lstStyle/>
        <a:p>
          <a:endParaRPr lang="en-US"/>
        </a:p>
      </dgm:t>
    </dgm:pt>
    <dgm:pt modelId="{5DBFEE1A-C3D2-4630-828E-2DC295A19B4F}">
      <dgm:prSet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Inside specific elements of the app</a:t>
          </a:r>
        </a:p>
      </dgm:t>
    </dgm:pt>
    <dgm:pt modelId="{8FFB440A-861C-4AF2-853F-27AA4C33C77A}" type="parTrans" cxnId="{D68DCBCD-0F4A-4D60-A53E-4701F7D8C6EF}">
      <dgm:prSet/>
      <dgm:spPr/>
      <dgm:t>
        <a:bodyPr/>
        <a:lstStyle/>
        <a:p>
          <a:endParaRPr lang="en-US"/>
        </a:p>
      </dgm:t>
    </dgm:pt>
    <dgm:pt modelId="{BF39F21E-99FB-4EC1-811D-0FECE1B93850}" type="sibTrans" cxnId="{D68DCBCD-0F4A-4D60-A53E-4701F7D8C6EF}">
      <dgm:prSet/>
      <dgm:spPr/>
      <dgm:t>
        <a:bodyPr/>
        <a:lstStyle/>
        <a:p>
          <a:endParaRPr lang="en-US"/>
        </a:p>
      </dgm:t>
    </dgm:pt>
    <dgm:pt modelId="{764C1619-0431-48BD-BB7A-EEFB4B2E24B8}" type="pres">
      <dgm:prSet presAssocID="{0672D5F9-8BD2-48DC-AFEA-D32822610ACD}" presName="linear" presStyleCnt="0">
        <dgm:presLayoutVars>
          <dgm:animLvl val="lvl"/>
          <dgm:resizeHandles val="exact"/>
        </dgm:presLayoutVars>
      </dgm:prSet>
      <dgm:spPr/>
    </dgm:pt>
    <dgm:pt modelId="{DFA729BC-960E-4084-AA4C-2CBF8E8D07DB}" type="pres">
      <dgm:prSet presAssocID="{8643DD2C-DDD4-40C7-9DA2-5243DE141872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516E6F06-81C7-44E2-8203-8758032500DC}" type="pres">
      <dgm:prSet presAssocID="{8CAC5F04-5F4A-40A4-8B22-D8596B61C4B3}" presName="spacer" presStyleCnt="0"/>
      <dgm:spPr/>
    </dgm:pt>
    <dgm:pt modelId="{1BF686DE-2471-4377-B380-E3D936BF2BC9}" type="pres">
      <dgm:prSet presAssocID="{0BAA1211-DEBC-4AB6-9CFD-AF5D16FC59D0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7044463D-FE9A-4424-AE7A-52E7EE93EA5E}" type="pres">
      <dgm:prSet presAssocID="{0BAA1211-DEBC-4AB6-9CFD-AF5D16FC59D0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314A1111-C895-4F6B-B632-8D72382C38D6}" type="presOf" srcId="{752022E6-83A0-49B1-9B2C-E200F83B401D}" destId="{7044463D-FE9A-4424-AE7A-52E7EE93EA5E}" srcOrd="0" destOrd="4" presId="urn:microsoft.com/office/officeart/2005/8/layout/vList2"/>
    <dgm:cxn modelId="{EDCCA116-D866-44C1-8015-69EE3E87F1F5}" type="presOf" srcId="{7D56E58B-6606-4ADE-A493-CC98FC8F42CF}" destId="{7044463D-FE9A-4424-AE7A-52E7EE93EA5E}" srcOrd="0" destOrd="1" presId="urn:microsoft.com/office/officeart/2005/8/layout/vList2"/>
    <dgm:cxn modelId="{5C5FEF41-2811-42B3-ABAF-D7ED4B425917}" srcId="{0BAA1211-DEBC-4AB6-9CFD-AF5D16FC59D0}" destId="{7AAA4735-3EA7-45FA-891D-B55C6194075A}" srcOrd="3" destOrd="0" parTransId="{56A58701-EFF4-4B4C-8EB7-CAC94B876C37}" sibTransId="{3B2D2773-1122-41C3-B451-138CA84F3490}"/>
    <dgm:cxn modelId="{C426C842-362A-4CEA-BA1F-BAD94625117E}" type="presOf" srcId="{8643DD2C-DDD4-40C7-9DA2-5243DE141872}" destId="{DFA729BC-960E-4084-AA4C-2CBF8E8D07DB}" srcOrd="0" destOrd="0" presId="urn:microsoft.com/office/officeart/2005/8/layout/vList2"/>
    <dgm:cxn modelId="{E2455645-4817-4180-8332-E316A014A8EF}" srcId="{0BAA1211-DEBC-4AB6-9CFD-AF5D16FC59D0}" destId="{6CA9526A-A11E-4AC3-91C0-BE128908155D}" srcOrd="6" destOrd="0" parTransId="{71E5703F-D59F-472B-8F56-CC4643CF625E}" sibTransId="{E2ED9D28-11DD-485F-85D0-933487213961}"/>
    <dgm:cxn modelId="{D39ADE50-920D-4215-895D-7A8A8BDFD3D9}" srcId="{0672D5F9-8BD2-48DC-AFEA-D32822610ACD}" destId="{0BAA1211-DEBC-4AB6-9CFD-AF5D16FC59D0}" srcOrd="1" destOrd="0" parTransId="{156C1913-15FF-4124-BB51-E1032EE2C716}" sibTransId="{8EC554C1-AF74-43B5-9E95-183A46D99379}"/>
    <dgm:cxn modelId="{D863E750-3465-4A37-9934-388AFB3DDC4C}" srcId="{0BAA1211-DEBC-4AB6-9CFD-AF5D16FC59D0}" destId="{7D56E58B-6606-4ADE-A493-CC98FC8F42CF}" srcOrd="1" destOrd="0" parTransId="{704AF3FC-E832-4D76-9BB5-8DC468C957FC}" sibTransId="{83FCDB8B-63DC-43F9-AA62-0DAB938671EE}"/>
    <dgm:cxn modelId="{04D2FB5F-3308-43CA-826C-6527949B7CA1}" type="presOf" srcId="{6CA9526A-A11E-4AC3-91C0-BE128908155D}" destId="{7044463D-FE9A-4424-AE7A-52E7EE93EA5E}" srcOrd="0" destOrd="6" presId="urn:microsoft.com/office/officeart/2005/8/layout/vList2"/>
    <dgm:cxn modelId="{0E24946E-AAE6-4B1E-BEFA-1BE9ED40C801}" srcId="{0BAA1211-DEBC-4AB6-9CFD-AF5D16FC59D0}" destId="{752022E6-83A0-49B1-9B2C-E200F83B401D}" srcOrd="4" destOrd="0" parTransId="{F3225AA5-B550-42A4-BDF6-C7109D7F2E1E}" sibTransId="{BE3005E1-AEE5-4A7C-93D3-B3EC08874D29}"/>
    <dgm:cxn modelId="{2AB5F97A-A10D-4F87-B3E6-60DD2C001F7F}" type="presOf" srcId="{7AAA4735-3EA7-45FA-891D-B55C6194075A}" destId="{7044463D-FE9A-4424-AE7A-52E7EE93EA5E}" srcOrd="0" destOrd="3" presId="urn:microsoft.com/office/officeart/2005/8/layout/vList2"/>
    <dgm:cxn modelId="{57F14F7C-5286-4761-939A-E92B5AA84872}" srcId="{0BAA1211-DEBC-4AB6-9CFD-AF5D16FC59D0}" destId="{0468F208-CF00-4CC2-B975-DCB1A2997BE8}" srcOrd="5" destOrd="0" parTransId="{557E631B-7D37-4614-884E-D4DBE228C1CF}" sibTransId="{761E0E75-4080-4189-B0B7-D71C95CA9F86}"/>
    <dgm:cxn modelId="{2EDB2489-EA84-42C5-8068-AA201E3CB323}" srcId="{0BAA1211-DEBC-4AB6-9CFD-AF5D16FC59D0}" destId="{30185AF4-EF30-4C9B-8AC7-006EB5EC6A00}" srcOrd="7" destOrd="0" parTransId="{8DE0286F-9E7D-4F97-ACF8-80467948EBF3}" sibTransId="{F9845939-0F07-4F56-856D-0D9E75A64C82}"/>
    <dgm:cxn modelId="{AC29499C-7833-49F9-84C9-DF4A29371358}" type="presOf" srcId="{0672D5F9-8BD2-48DC-AFEA-D32822610ACD}" destId="{764C1619-0431-48BD-BB7A-EEFB4B2E24B8}" srcOrd="0" destOrd="0" presId="urn:microsoft.com/office/officeart/2005/8/layout/vList2"/>
    <dgm:cxn modelId="{0CD1F99E-55ED-43FC-A2B3-A8D99260B744}" srcId="{0672D5F9-8BD2-48DC-AFEA-D32822610ACD}" destId="{8643DD2C-DDD4-40C7-9DA2-5243DE141872}" srcOrd="0" destOrd="0" parTransId="{BFC43A24-0BC0-453A-96A2-3E4A48868386}" sibTransId="{8CAC5F04-5F4A-40A4-8B22-D8596B61C4B3}"/>
    <dgm:cxn modelId="{1C4E24B0-9958-47A2-B48C-14C86502C36C}" srcId="{0BAA1211-DEBC-4AB6-9CFD-AF5D16FC59D0}" destId="{47031D47-36B5-4A49-B164-5C2BECBA40A8}" srcOrd="0" destOrd="0" parTransId="{3616E832-3044-43BD-AACA-76FEA392709A}" sibTransId="{3A1B60E9-1E2B-4EF9-807A-D3250DA93D6F}"/>
    <dgm:cxn modelId="{403B98B8-81CC-4CB6-B0C6-CE7AC513A93E}" type="presOf" srcId="{47031D47-36B5-4A49-B164-5C2BECBA40A8}" destId="{7044463D-FE9A-4424-AE7A-52E7EE93EA5E}" srcOrd="0" destOrd="0" presId="urn:microsoft.com/office/officeart/2005/8/layout/vList2"/>
    <dgm:cxn modelId="{D68DCBCD-0F4A-4D60-A53E-4701F7D8C6EF}" srcId="{0BAA1211-DEBC-4AB6-9CFD-AF5D16FC59D0}" destId="{5DBFEE1A-C3D2-4630-828E-2DC295A19B4F}" srcOrd="2" destOrd="0" parTransId="{8FFB440A-861C-4AF2-853F-27AA4C33C77A}" sibTransId="{BF39F21E-99FB-4EC1-811D-0FECE1B93850}"/>
    <dgm:cxn modelId="{855CADD8-8AD3-4222-AFFA-357CFB9174C2}" type="presOf" srcId="{0BAA1211-DEBC-4AB6-9CFD-AF5D16FC59D0}" destId="{1BF686DE-2471-4377-B380-E3D936BF2BC9}" srcOrd="0" destOrd="0" presId="urn:microsoft.com/office/officeart/2005/8/layout/vList2"/>
    <dgm:cxn modelId="{A443CBDC-EBB5-4382-84E8-3457C50B1102}" type="presOf" srcId="{0468F208-CF00-4CC2-B975-DCB1A2997BE8}" destId="{7044463D-FE9A-4424-AE7A-52E7EE93EA5E}" srcOrd="0" destOrd="5" presId="urn:microsoft.com/office/officeart/2005/8/layout/vList2"/>
    <dgm:cxn modelId="{EE05E0EA-A93E-46C6-BD90-5D9E4530F071}" type="presOf" srcId="{30185AF4-EF30-4C9B-8AC7-006EB5EC6A00}" destId="{7044463D-FE9A-4424-AE7A-52E7EE93EA5E}" srcOrd="0" destOrd="7" presId="urn:microsoft.com/office/officeart/2005/8/layout/vList2"/>
    <dgm:cxn modelId="{86205BF1-5B88-4BE2-9B83-3C44EE2212C9}" type="presOf" srcId="{5DBFEE1A-C3D2-4630-828E-2DC295A19B4F}" destId="{7044463D-FE9A-4424-AE7A-52E7EE93EA5E}" srcOrd="0" destOrd="2" presId="urn:microsoft.com/office/officeart/2005/8/layout/vList2"/>
    <dgm:cxn modelId="{0E0924B5-CEE5-4E5E-9E9B-70FC2F62E945}" type="presParOf" srcId="{764C1619-0431-48BD-BB7A-EEFB4B2E24B8}" destId="{DFA729BC-960E-4084-AA4C-2CBF8E8D07DB}" srcOrd="0" destOrd="0" presId="urn:microsoft.com/office/officeart/2005/8/layout/vList2"/>
    <dgm:cxn modelId="{46801030-CAB1-4389-B3BE-95352F32D002}" type="presParOf" srcId="{764C1619-0431-48BD-BB7A-EEFB4B2E24B8}" destId="{516E6F06-81C7-44E2-8203-8758032500DC}" srcOrd="1" destOrd="0" presId="urn:microsoft.com/office/officeart/2005/8/layout/vList2"/>
    <dgm:cxn modelId="{DF8F01B6-4497-432C-9A68-6CAB818B6B51}" type="presParOf" srcId="{764C1619-0431-48BD-BB7A-EEFB4B2E24B8}" destId="{1BF686DE-2471-4377-B380-E3D936BF2BC9}" srcOrd="2" destOrd="0" presId="urn:microsoft.com/office/officeart/2005/8/layout/vList2"/>
    <dgm:cxn modelId="{B90A278A-84A4-4EEA-AF6E-25DB94BAAD09}" type="presParOf" srcId="{764C1619-0431-48BD-BB7A-EEFB4B2E24B8}" destId="{7044463D-FE9A-4424-AE7A-52E7EE93EA5E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130000-7F3F-4535-8B6B-DD446FC1E8EE}">
      <dsp:nvSpPr>
        <dsp:cNvPr id="0" name=""/>
        <dsp:cNvSpPr/>
      </dsp:nvSpPr>
      <dsp:spPr>
        <a:xfrm>
          <a:off x="0" y="1010412"/>
          <a:ext cx="9418320" cy="202082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5740" tIns="205740" rIns="205740" bIns="205740" numCol="1" spcCol="1270" anchor="ctr" anchorCtr="0">
          <a:noAutofit/>
        </a:bodyPr>
        <a:lstStyle/>
        <a:p>
          <a:pPr marL="0" lvl="0" indent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400" kern="1200" baseline="0" dirty="0"/>
            <a:t>R Shiny Tips and Tricks:</a:t>
          </a:r>
          <a:br>
            <a:rPr lang="en-US" sz="5400" kern="1200" baseline="0" dirty="0"/>
          </a:br>
          <a:r>
            <a:rPr lang="en-US" sz="5400" kern="1200" baseline="0" dirty="0"/>
            <a:t>An App Store Project Demo</a:t>
          </a:r>
          <a:endParaRPr lang="en-US" sz="5400" kern="1200" dirty="0"/>
        </a:p>
      </dsp:txBody>
      <dsp:txXfrm>
        <a:off x="59188" y="1069600"/>
        <a:ext cx="9299944" cy="190244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A729BC-960E-4084-AA4C-2CBF8E8D07DB}">
      <dsp:nvSpPr>
        <dsp:cNvPr id="0" name=""/>
        <dsp:cNvSpPr/>
      </dsp:nvSpPr>
      <dsp:spPr>
        <a:xfrm>
          <a:off x="0" y="78177"/>
          <a:ext cx="5990135" cy="743535"/>
        </a:xfrm>
        <a:prstGeom prst="roundRect">
          <a:avLst/>
        </a:prstGeom>
        <a:solidFill>
          <a:srgbClr val="0070C0"/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baseline="0" dirty="0"/>
            <a:t>In Practice:</a:t>
          </a:r>
          <a:endParaRPr lang="en-US" sz="3100" kern="1200" dirty="0"/>
        </a:p>
      </dsp:txBody>
      <dsp:txXfrm>
        <a:off x="36296" y="114473"/>
        <a:ext cx="5917543" cy="670943"/>
      </dsp:txXfrm>
    </dsp:sp>
    <dsp:sp modelId="{1BF686DE-2471-4377-B380-E3D936BF2BC9}">
      <dsp:nvSpPr>
        <dsp:cNvPr id="0" name=""/>
        <dsp:cNvSpPr/>
      </dsp:nvSpPr>
      <dsp:spPr>
        <a:xfrm>
          <a:off x="0" y="910992"/>
          <a:ext cx="5990135" cy="743535"/>
        </a:xfrm>
        <a:prstGeom prst="roundRect">
          <a:avLst/>
        </a:prstGeom>
        <a:solidFill>
          <a:srgbClr val="00B0F0"/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baseline="0" dirty="0"/>
            <a:t>Multiple choices for CSS:</a:t>
          </a:r>
          <a:endParaRPr lang="en-US" sz="3100" kern="1200" dirty="0"/>
        </a:p>
      </dsp:txBody>
      <dsp:txXfrm>
        <a:off x="36296" y="947288"/>
        <a:ext cx="5917543" cy="670943"/>
      </dsp:txXfrm>
    </dsp:sp>
    <dsp:sp modelId="{7044463D-FE9A-4424-AE7A-52E7EE93EA5E}">
      <dsp:nvSpPr>
        <dsp:cNvPr id="0" name=""/>
        <dsp:cNvSpPr/>
      </dsp:nvSpPr>
      <dsp:spPr>
        <a:xfrm>
          <a:off x="0" y="1654527"/>
          <a:ext cx="5990135" cy="35293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187" tIns="39370" rIns="220472" bIns="3937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400" kern="1200" dirty="0"/>
            <a:t>Inside specific elements of the app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400" kern="1200" dirty="0">
              <a:solidFill>
                <a:schemeClr val="bg1"/>
              </a:solidFill>
            </a:rPr>
            <a:t>In the header element of your main app body.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400" kern="1200" dirty="0">
              <a:solidFill>
                <a:schemeClr val="bg1"/>
              </a:solidFill>
            </a:rPr>
            <a:t>EPOC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400" kern="1200" dirty="0">
              <a:solidFill>
                <a:schemeClr val="bg1"/>
              </a:solidFill>
            </a:rPr>
            <a:t>Personal and separate stylesheet and reference.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400" kern="1200" dirty="0">
              <a:solidFill>
                <a:schemeClr val="bg1"/>
              </a:solidFill>
            </a:rPr>
            <a:t>EPOC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400" kern="1200" dirty="0">
              <a:solidFill>
                <a:schemeClr val="bg1"/>
              </a:solidFill>
            </a:rPr>
            <a:t>External Specialized Stylesheet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400" kern="1200" dirty="0">
              <a:solidFill>
                <a:schemeClr val="bg1"/>
              </a:solidFill>
            </a:rPr>
            <a:t>EPOC – Tailwind CSS</a:t>
          </a:r>
        </a:p>
      </dsp:txBody>
      <dsp:txXfrm>
        <a:off x="0" y="1654527"/>
        <a:ext cx="5990135" cy="352935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A729BC-960E-4084-AA4C-2CBF8E8D07DB}">
      <dsp:nvSpPr>
        <dsp:cNvPr id="0" name=""/>
        <dsp:cNvSpPr/>
      </dsp:nvSpPr>
      <dsp:spPr>
        <a:xfrm>
          <a:off x="0" y="2757"/>
          <a:ext cx="5990135" cy="695565"/>
        </a:xfrm>
        <a:prstGeom prst="roundRect">
          <a:avLst/>
        </a:prstGeom>
        <a:solidFill>
          <a:srgbClr val="0070C0"/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baseline="0" dirty="0"/>
            <a:t>In Practice:</a:t>
          </a:r>
          <a:endParaRPr lang="en-US" sz="2900" kern="1200" dirty="0"/>
        </a:p>
      </dsp:txBody>
      <dsp:txXfrm>
        <a:off x="33955" y="36712"/>
        <a:ext cx="5922225" cy="627655"/>
      </dsp:txXfrm>
    </dsp:sp>
    <dsp:sp modelId="{1BF686DE-2471-4377-B380-E3D936BF2BC9}">
      <dsp:nvSpPr>
        <dsp:cNvPr id="0" name=""/>
        <dsp:cNvSpPr/>
      </dsp:nvSpPr>
      <dsp:spPr>
        <a:xfrm>
          <a:off x="0" y="781842"/>
          <a:ext cx="5990135" cy="695565"/>
        </a:xfrm>
        <a:prstGeom prst="roundRect">
          <a:avLst/>
        </a:prstGeom>
        <a:solidFill>
          <a:srgbClr val="00B0F0"/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baseline="0" dirty="0"/>
            <a:t>Multiple choices for CSS:</a:t>
          </a:r>
          <a:endParaRPr lang="en-US" sz="2900" kern="1200" dirty="0"/>
        </a:p>
      </dsp:txBody>
      <dsp:txXfrm>
        <a:off x="33955" y="815797"/>
        <a:ext cx="5922225" cy="627655"/>
      </dsp:txXfrm>
    </dsp:sp>
    <dsp:sp modelId="{7044463D-FE9A-4424-AE7A-52E7EE93EA5E}">
      <dsp:nvSpPr>
        <dsp:cNvPr id="0" name=""/>
        <dsp:cNvSpPr/>
      </dsp:nvSpPr>
      <dsp:spPr>
        <a:xfrm>
          <a:off x="0" y="1477407"/>
          <a:ext cx="5990135" cy="37818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187" tIns="36830" rIns="206248" bIns="3683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300" kern="1200" dirty="0">
              <a:solidFill>
                <a:schemeClr val="bg1">
                  <a:lumMod val="75000"/>
                </a:schemeClr>
              </a:solidFill>
            </a:rPr>
            <a:t>Inside specific elements of the app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300" kern="1200" dirty="0">
              <a:solidFill>
                <a:schemeClr val="bg1"/>
              </a:solidFill>
            </a:rPr>
            <a:t>Example picture of code. (EPOC)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300" kern="1200" dirty="0"/>
            <a:t>In the header element of your main app body.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300" kern="1200" dirty="0">
              <a:solidFill>
                <a:schemeClr val="bg1"/>
              </a:solidFill>
            </a:rPr>
            <a:t>EPOC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300" kern="1200" dirty="0">
              <a:solidFill>
                <a:schemeClr val="bg1"/>
              </a:solidFill>
            </a:rPr>
            <a:t>Personal and </a:t>
          </a:r>
          <a:r>
            <a:rPr lang="en-US" sz="2300" kern="1200" dirty="0" err="1">
              <a:solidFill>
                <a:schemeClr val="bg1"/>
              </a:solidFill>
            </a:rPr>
            <a:t>seperate</a:t>
          </a:r>
          <a:r>
            <a:rPr lang="en-US" sz="2300" kern="1200" dirty="0">
              <a:solidFill>
                <a:schemeClr val="bg1"/>
              </a:solidFill>
            </a:rPr>
            <a:t> stylesheet and reference.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300" kern="1200" dirty="0">
              <a:solidFill>
                <a:schemeClr val="bg1"/>
              </a:solidFill>
            </a:rPr>
            <a:t>EPOC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300" kern="1200" dirty="0">
              <a:solidFill>
                <a:schemeClr val="bg1"/>
              </a:solidFill>
            </a:rPr>
            <a:t>External Specialized Stylesheet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300" kern="1200" dirty="0">
              <a:solidFill>
                <a:schemeClr val="bg1"/>
              </a:solidFill>
            </a:rPr>
            <a:t>EPOC – Tailwind CSS</a:t>
          </a:r>
        </a:p>
      </dsp:txBody>
      <dsp:txXfrm>
        <a:off x="0" y="1477407"/>
        <a:ext cx="5990135" cy="378189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A729BC-960E-4084-AA4C-2CBF8E8D07DB}">
      <dsp:nvSpPr>
        <dsp:cNvPr id="0" name=""/>
        <dsp:cNvSpPr/>
      </dsp:nvSpPr>
      <dsp:spPr>
        <a:xfrm>
          <a:off x="0" y="2757"/>
          <a:ext cx="5990135" cy="695565"/>
        </a:xfrm>
        <a:prstGeom prst="roundRect">
          <a:avLst/>
        </a:prstGeom>
        <a:solidFill>
          <a:srgbClr val="0070C0"/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baseline="0" dirty="0"/>
            <a:t>In Practice:</a:t>
          </a:r>
          <a:endParaRPr lang="en-US" sz="2900" kern="1200" dirty="0"/>
        </a:p>
      </dsp:txBody>
      <dsp:txXfrm>
        <a:off x="33955" y="36712"/>
        <a:ext cx="5922225" cy="627655"/>
      </dsp:txXfrm>
    </dsp:sp>
    <dsp:sp modelId="{1BF686DE-2471-4377-B380-E3D936BF2BC9}">
      <dsp:nvSpPr>
        <dsp:cNvPr id="0" name=""/>
        <dsp:cNvSpPr/>
      </dsp:nvSpPr>
      <dsp:spPr>
        <a:xfrm>
          <a:off x="0" y="781842"/>
          <a:ext cx="5990135" cy="695565"/>
        </a:xfrm>
        <a:prstGeom prst="roundRect">
          <a:avLst/>
        </a:prstGeom>
        <a:solidFill>
          <a:srgbClr val="00B0F0"/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baseline="0" dirty="0"/>
            <a:t>Multiple choices for CSS:</a:t>
          </a:r>
          <a:endParaRPr lang="en-US" sz="2900" kern="1200" dirty="0"/>
        </a:p>
      </dsp:txBody>
      <dsp:txXfrm>
        <a:off x="33955" y="815797"/>
        <a:ext cx="5922225" cy="627655"/>
      </dsp:txXfrm>
    </dsp:sp>
    <dsp:sp modelId="{7044463D-FE9A-4424-AE7A-52E7EE93EA5E}">
      <dsp:nvSpPr>
        <dsp:cNvPr id="0" name=""/>
        <dsp:cNvSpPr/>
      </dsp:nvSpPr>
      <dsp:spPr>
        <a:xfrm>
          <a:off x="0" y="1477407"/>
          <a:ext cx="5990135" cy="37818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187" tIns="36830" rIns="206248" bIns="3683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300" kern="1200" dirty="0">
              <a:solidFill>
                <a:schemeClr val="bg1">
                  <a:lumMod val="75000"/>
                </a:schemeClr>
              </a:solidFill>
            </a:rPr>
            <a:t>Inside specific elements of the app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300" kern="1200" dirty="0">
              <a:solidFill>
                <a:schemeClr val="bg1"/>
              </a:solidFill>
            </a:rPr>
            <a:t>Example picture of code. (EPOC)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300" kern="1200" dirty="0">
              <a:solidFill>
                <a:schemeClr val="bg1">
                  <a:lumMod val="75000"/>
                </a:schemeClr>
              </a:solidFill>
            </a:rPr>
            <a:t>In the header element of your main app body.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300" kern="1200" dirty="0">
              <a:solidFill>
                <a:schemeClr val="bg1"/>
              </a:solidFill>
            </a:rPr>
            <a:t>EPOC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300" kern="1200" dirty="0"/>
            <a:t>Personal and separate stylesheet and reference. [www/main.css]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300" kern="1200" dirty="0">
              <a:solidFill>
                <a:schemeClr val="bg1"/>
              </a:solidFill>
            </a:rPr>
            <a:t>EPOC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300" kern="1200" dirty="0">
              <a:solidFill>
                <a:schemeClr val="bg1"/>
              </a:solidFill>
            </a:rPr>
            <a:t>External Specialized Stylesheet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300" kern="1200" dirty="0">
              <a:solidFill>
                <a:schemeClr val="bg1"/>
              </a:solidFill>
            </a:rPr>
            <a:t>EPOC – Tailwind CSS</a:t>
          </a:r>
        </a:p>
      </dsp:txBody>
      <dsp:txXfrm>
        <a:off x="0" y="1477407"/>
        <a:ext cx="5990135" cy="378189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A729BC-960E-4084-AA4C-2CBF8E8D07DB}">
      <dsp:nvSpPr>
        <dsp:cNvPr id="0" name=""/>
        <dsp:cNvSpPr/>
      </dsp:nvSpPr>
      <dsp:spPr>
        <a:xfrm>
          <a:off x="0" y="239907"/>
          <a:ext cx="5990135" cy="647595"/>
        </a:xfrm>
        <a:prstGeom prst="roundRect">
          <a:avLst/>
        </a:prstGeom>
        <a:solidFill>
          <a:srgbClr val="0070C0"/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baseline="0" dirty="0"/>
            <a:t>In Practice:</a:t>
          </a:r>
          <a:endParaRPr lang="en-US" sz="2700" kern="1200" dirty="0"/>
        </a:p>
      </dsp:txBody>
      <dsp:txXfrm>
        <a:off x="31613" y="271520"/>
        <a:ext cx="5926909" cy="584369"/>
      </dsp:txXfrm>
    </dsp:sp>
    <dsp:sp modelId="{1BF686DE-2471-4377-B380-E3D936BF2BC9}">
      <dsp:nvSpPr>
        <dsp:cNvPr id="0" name=""/>
        <dsp:cNvSpPr/>
      </dsp:nvSpPr>
      <dsp:spPr>
        <a:xfrm>
          <a:off x="0" y="965262"/>
          <a:ext cx="5990135" cy="647595"/>
        </a:xfrm>
        <a:prstGeom prst="roundRect">
          <a:avLst/>
        </a:prstGeom>
        <a:solidFill>
          <a:srgbClr val="00B0F0"/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baseline="0" dirty="0"/>
            <a:t>Multiple choices for CSS:</a:t>
          </a:r>
          <a:endParaRPr lang="en-US" sz="2700" kern="1200" dirty="0"/>
        </a:p>
      </dsp:txBody>
      <dsp:txXfrm>
        <a:off x="31613" y="996875"/>
        <a:ext cx="5926909" cy="584369"/>
      </dsp:txXfrm>
    </dsp:sp>
    <dsp:sp modelId="{7044463D-FE9A-4424-AE7A-52E7EE93EA5E}">
      <dsp:nvSpPr>
        <dsp:cNvPr id="0" name=""/>
        <dsp:cNvSpPr/>
      </dsp:nvSpPr>
      <dsp:spPr>
        <a:xfrm>
          <a:off x="0" y="1612857"/>
          <a:ext cx="5990135" cy="34092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187" tIns="34290" rIns="192024" bIns="34290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100" kern="1200" dirty="0"/>
            <a:t>External Specialized/Simplified Stylesheet</a:t>
          </a:r>
          <a:endParaRPr lang="en-US" sz="2100" kern="1200" dirty="0">
            <a:solidFill>
              <a:schemeClr val="bg1">
                <a:lumMod val="75000"/>
              </a:schemeClr>
            </a:solidFill>
          </a:endParaRP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100" kern="1200" dirty="0"/>
            <a:t>Tailwind CSS using class assignment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100" kern="1200" dirty="0">
              <a:solidFill>
                <a:schemeClr val="bg1"/>
              </a:solidFill>
            </a:rPr>
            <a:t>Inside specific elements of the app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100" kern="1200" dirty="0">
              <a:solidFill>
                <a:schemeClr val="bg1"/>
              </a:solidFill>
            </a:rPr>
            <a:t>Example picture of code. (EPOC)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100" kern="1200" dirty="0">
              <a:solidFill>
                <a:schemeClr val="bg1"/>
              </a:solidFill>
            </a:rPr>
            <a:t>In the header element of your main app body.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100" kern="1200" dirty="0">
              <a:solidFill>
                <a:schemeClr val="bg1"/>
              </a:solidFill>
            </a:rPr>
            <a:t>EPOC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100" kern="1200" dirty="0">
              <a:solidFill>
                <a:schemeClr val="bg1"/>
              </a:solidFill>
            </a:rPr>
            <a:t>Personal and separate stylesheet and reference.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100" kern="1200" dirty="0">
              <a:solidFill>
                <a:schemeClr val="bg1"/>
              </a:solidFill>
            </a:rPr>
            <a:t>EPOC</a:t>
          </a:r>
        </a:p>
      </dsp:txBody>
      <dsp:txXfrm>
        <a:off x="0" y="1612857"/>
        <a:ext cx="5990135" cy="340929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B26B15BB-0B68-4ABC-8440-FC01E3972F05}" type="datetimeFigureOut">
              <a:rPr lang="en-US" smtClean="0"/>
              <a:t>8/15/19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60BCA627-E287-44F0-ABC0-ACB8D7765C8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8835236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6B15BB-0B68-4ABC-8440-FC01E3972F05}" type="datetimeFigureOut">
              <a:rPr lang="en-US" smtClean="0"/>
              <a:t>8/15/19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CA627-E287-44F0-ABC0-ACB8D7765C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4072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6B15BB-0B68-4ABC-8440-FC01E3972F05}" type="datetimeFigureOut">
              <a:rPr lang="en-US" smtClean="0"/>
              <a:t>8/15/19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CA627-E287-44F0-ABC0-ACB8D7765C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0933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6B15BB-0B68-4ABC-8440-FC01E3972F05}" type="datetimeFigureOut">
              <a:rPr lang="en-US" smtClean="0"/>
              <a:t>8/15/19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CA627-E287-44F0-ABC0-ACB8D7765C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87942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6B15BB-0B68-4ABC-8440-FC01E3972F05}" type="datetimeFigureOut">
              <a:rPr lang="en-US" smtClean="0"/>
              <a:t>8/15/19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CA627-E287-44F0-ABC0-ACB8D7765C8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6726771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6B15BB-0B68-4ABC-8440-FC01E3972F05}" type="datetimeFigureOut">
              <a:rPr lang="en-US" smtClean="0"/>
              <a:t>8/15/19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CA627-E287-44F0-ABC0-ACB8D7765C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7231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6B15BB-0B68-4ABC-8440-FC01E3972F05}" type="datetimeFigureOut">
              <a:rPr lang="en-US" smtClean="0"/>
              <a:t>8/15/19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CA627-E287-44F0-ABC0-ACB8D7765C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4315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6B15BB-0B68-4ABC-8440-FC01E3972F05}" type="datetimeFigureOut">
              <a:rPr lang="en-US" smtClean="0"/>
              <a:t>8/15/19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CA627-E287-44F0-ABC0-ACB8D7765C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4879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6B15BB-0B68-4ABC-8440-FC01E3972F05}" type="datetimeFigureOut">
              <a:rPr lang="en-US" smtClean="0"/>
              <a:t>8/15/19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CA627-E287-44F0-ABC0-ACB8D7765C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9863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6B15BB-0B68-4ABC-8440-FC01E3972F05}" type="datetimeFigureOut">
              <a:rPr lang="en-US" smtClean="0"/>
              <a:t>8/15/19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CA627-E287-44F0-ABC0-ACB8D7765C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52629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6B15BB-0B68-4ABC-8440-FC01E3972F05}" type="datetimeFigureOut">
              <a:rPr lang="en-US" smtClean="0"/>
              <a:t>8/15/19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CA627-E287-44F0-ABC0-ACB8D7765C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2828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B26B15BB-0B68-4ABC-8440-FC01E3972F05}" type="datetimeFigureOut">
              <a:rPr lang="en-US" smtClean="0"/>
              <a:t>8/15/19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60BCA627-E287-44F0-ABC0-ACB8D7765C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6506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8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diagramLayout" Target="../diagrams/layout4.xml"/><Relationship Id="rId7" Type="http://schemas.openxmlformats.org/officeDocument/2006/relationships/image" Target="../media/image9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diagramLayout" Target="../diagrams/layout5.xml"/><Relationship Id="rId7" Type="http://schemas.openxmlformats.org/officeDocument/2006/relationships/image" Target="../media/image11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10" Type="http://schemas.openxmlformats.org/officeDocument/2006/relationships/hyperlink" Target="https://nerdcave.com/tailwind-cheat-sheet" TargetMode="External"/><Relationship Id="rId4" Type="http://schemas.openxmlformats.org/officeDocument/2006/relationships/diagramQuickStyle" Target="../diagrams/quickStyle5.xml"/><Relationship Id="rId9" Type="http://schemas.openxmlformats.org/officeDocument/2006/relationships/hyperlink" Target="https://tailwindcss.com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shiny.rstudio.com/articles/plot-caching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shiny.rstudio.com/articles/plot-caching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hyperlink" Target="https://www.shinyapps.io/admin/#/tokens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cs.travis-ci.com/user/languages/r/" TargetMode="Externa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shiny.rstudio.com/gallery/plot-plus-three-columns.html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ithub.com/bmetenko/RShinyAppStore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bmetenko.shinyapps.io/RShinyAppStore/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7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CC2C18C1-4D75-49D5-921C-78B5E256078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45278995"/>
              </p:ext>
            </p:extLst>
          </p:nvPr>
        </p:nvGraphicFramePr>
        <p:xfrm>
          <a:off x="1622098" y="130858"/>
          <a:ext cx="9418320" cy="40416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Subtitle 2">
            <a:extLst>
              <a:ext uri="{FF2B5EF4-FFF2-40B4-BE49-F238E27FC236}">
                <a16:creationId xmlns:a16="http://schemas.microsoft.com/office/drawing/2014/main" id="{D4F9168C-2421-420F-8366-9976056037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12572" y="3591481"/>
            <a:ext cx="9418321" cy="2685494"/>
          </a:xfrm>
        </p:spPr>
        <p:txBody>
          <a:bodyPr numCol="2">
            <a:normAutofit/>
          </a:bodyPr>
          <a:lstStyle/>
          <a:p>
            <a:r>
              <a:rPr lang="en-US" dirty="0"/>
              <a:t>Author: Bohdan Metenko</a:t>
            </a:r>
          </a:p>
          <a:p>
            <a:r>
              <a:rPr lang="en-US" sz="1900" dirty="0"/>
              <a:t>Thursday, August 15</a:t>
            </a:r>
            <a:r>
              <a:rPr lang="en-US" sz="1900" baseline="30000" dirty="0"/>
              <a:t>th</a:t>
            </a:r>
            <a:r>
              <a:rPr lang="en-US" sz="1900" dirty="0"/>
              <a:t>, 2019 &lt; &gt; 6:00pm</a:t>
            </a:r>
          </a:p>
          <a:p>
            <a:endParaRPr lang="en-US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r>
              <a:rPr lang="en-US" sz="1800" dirty="0"/>
              <a:t>PhillyR Meetup </a:t>
            </a:r>
          </a:p>
          <a:p>
            <a:r>
              <a:rPr lang="en-US" sz="1800" dirty="0"/>
              <a:t>Hosted by Slalom Consulting, </a:t>
            </a:r>
          </a:p>
          <a:p>
            <a:r>
              <a:rPr lang="en-US" sz="1800" dirty="0"/>
              <a:t>100 N 18</a:t>
            </a:r>
            <a:r>
              <a:rPr lang="en-US" sz="1800" baseline="30000" dirty="0"/>
              <a:t>th </a:t>
            </a:r>
            <a:r>
              <a:rPr lang="en-US" sz="1800" dirty="0"/>
              <a:t>St #2000, Philadelphia, PA</a:t>
            </a:r>
            <a:endParaRPr lang="en-US" sz="1800" baseline="30000" dirty="0"/>
          </a:p>
        </p:txBody>
      </p:sp>
      <p:sp>
        <p:nvSpPr>
          <p:cNvPr id="6" name="Flowchart: Process 5">
            <a:extLst>
              <a:ext uri="{FF2B5EF4-FFF2-40B4-BE49-F238E27FC236}">
                <a16:creationId xmlns:a16="http://schemas.microsoft.com/office/drawing/2014/main" id="{02CEAADB-3561-4929-8FFC-488AC37B0BF1}"/>
              </a:ext>
            </a:extLst>
          </p:cNvPr>
          <p:cNvSpPr/>
          <p:nvPr/>
        </p:nvSpPr>
        <p:spPr>
          <a:xfrm>
            <a:off x="1549236" y="3418610"/>
            <a:ext cx="4803940" cy="1344168"/>
          </a:xfrm>
          <a:prstGeom prst="flowChartProcess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lowchart: Process 6">
            <a:extLst>
              <a:ext uri="{FF2B5EF4-FFF2-40B4-BE49-F238E27FC236}">
                <a16:creationId xmlns:a16="http://schemas.microsoft.com/office/drawing/2014/main" id="{7F788EB4-91E8-4B1F-83CB-EBB162489380}"/>
              </a:ext>
            </a:extLst>
          </p:cNvPr>
          <p:cNvSpPr/>
          <p:nvPr/>
        </p:nvSpPr>
        <p:spPr>
          <a:xfrm>
            <a:off x="1660197" y="3534331"/>
            <a:ext cx="4803940" cy="1344168"/>
          </a:xfrm>
          <a:prstGeom prst="flowChartProcess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Process 7">
            <a:extLst>
              <a:ext uri="{FF2B5EF4-FFF2-40B4-BE49-F238E27FC236}">
                <a16:creationId xmlns:a16="http://schemas.microsoft.com/office/drawing/2014/main" id="{C152B9EA-B6B3-4A55-8824-51013E924CDC}"/>
              </a:ext>
            </a:extLst>
          </p:cNvPr>
          <p:cNvSpPr/>
          <p:nvPr/>
        </p:nvSpPr>
        <p:spPr>
          <a:xfrm>
            <a:off x="5975514" y="4878499"/>
            <a:ext cx="5118714" cy="1344168"/>
          </a:xfrm>
          <a:prstGeom prst="flowChartProcess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lowchart: Process 8">
            <a:extLst>
              <a:ext uri="{FF2B5EF4-FFF2-40B4-BE49-F238E27FC236}">
                <a16:creationId xmlns:a16="http://schemas.microsoft.com/office/drawing/2014/main" id="{5DED94B8-E7DB-42D0-AF5D-A643CAED4CB9}"/>
              </a:ext>
            </a:extLst>
          </p:cNvPr>
          <p:cNvSpPr/>
          <p:nvPr/>
        </p:nvSpPr>
        <p:spPr>
          <a:xfrm>
            <a:off x="6086475" y="4994220"/>
            <a:ext cx="5118714" cy="1344168"/>
          </a:xfrm>
          <a:prstGeom prst="flowChartProcess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34962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9">
            <a:extLst>
              <a:ext uri="{FF2B5EF4-FFF2-40B4-BE49-F238E27FC236}">
                <a16:creationId xmlns:a16="http://schemas.microsoft.com/office/drawing/2014/main" id="{30B3D270-B19D-4DB8-BD3C-3E707485B5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05541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EE9F0D-71AA-4EC6-9A35-DA710FD4B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058" y="836023"/>
            <a:ext cx="2718788" cy="5183777"/>
          </a:xfrm>
        </p:spPr>
        <p:txBody>
          <a:bodyPr anchor="ctr">
            <a:normAutofit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Tips and Tricks #1 | CSS styling</a:t>
            </a:r>
          </a:p>
        </p:txBody>
      </p:sp>
      <p:sp>
        <p:nvSpPr>
          <p:cNvPr id="17" name="Rectangle 11">
            <a:extLst>
              <a:ext uri="{FF2B5EF4-FFF2-40B4-BE49-F238E27FC236}">
                <a16:creationId xmlns:a16="http://schemas.microsoft.com/office/drawing/2014/main" id="{49BDAF94-B52E-4307-B54C-EF413086FC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18" name="Content Placeholder 2">
            <a:extLst>
              <a:ext uri="{FF2B5EF4-FFF2-40B4-BE49-F238E27FC236}">
                <a16:creationId xmlns:a16="http://schemas.microsoft.com/office/drawing/2014/main" id="{694AA9D8-5B9A-4A81-9B1B-9A64EC9BCD5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08496496"/>
              </p:ext>
            </p:extLst>
          </p:nvPr>
        </p:nvGraphicFramePr>
        <p:xfrm>
          <a:off x="4532133" y="0"/>
          <a:ext cx="5990136" cy="52620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A23A6BF9-4A53-4E2D-9CA7-A031D7D27E9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59658" y="2969212"/>
            <a:ext cx="5135085" cy="321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4284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9">
            <a:extLst>
              <a:ext uri="{FF2B5EF4-FFF2-40B4-BE49-F238E27FC236}">
                <a16:creationId xmlns:a16="http://schemas.microsoft.com/office/drawing/2014/main" id="{30B3D270-B19D-4DB8-BD3C-3E707485B5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05541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EE9F0D-71AA-4EC6-9A35-DA710FD4B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058" y="836023"/>
            <a:ext cx="2718788" cy="5183777"/>
          </a:xfrm>
        </p:spPr>
        <p:txBody>
          <a:bodyPr anchor="ctr">
            <a:normAutofit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Tips and Tricks #1 | CSS styling</a:t>
            </a:r>
          </a:p>
        </p:txBody>
      </p:sp>
      <p:sp>
        <p:nvSpPr>
          <p:cNvPr id="17" name="Rectangle 11">
            <a:extLst>
              <a:ext uri="{FF2B5EF4-FFF2-40B4-BE49-F238E27FC236}">
                <a16:creationId xmlns:a16="http://schemas.microsoft.com/office/drawing/2014/main" id="{49BDAF94-B52E-4307-B54C-EF413086FC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18" name="Content Placeholder 2">
            <a:extLst>
              <a:ext uri="{FF2B5EF4-FFF2-40B4-BE49-F238E27FC236}">
                <a16:creationId xmlns:a16="http://schemas.microsoft.com/office/drawing/2014/main" id="{694AA9D8-5B9A-4A81-9B1B-9A64EC9BCD5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42536261"/>
              </p:ext>
            </p:extLst>
          </p:nvPr>
        </p:nvGraphicFramePr>
        <p:xfrm>
          <a:off x="4679060" y="0"/>
          <a:ext cx="5990136" cy="52620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766E093D-830B-408F-81A8-80EF1AE59A4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5416" y="4208756"/>
            <a:ext cx="3543300" cy="18288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0B52D8D-416F-4713-A25D-C7B777B6AAA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87639" y="4057097"/>
            <a:ext cx="3505200" cy="2818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6397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9">
            <a:extLst>
              <a:ext uri="{FF2B5EF4-FFF2-40B4-BE49-F238E27FC236}">
                <a16:creationId xmlns:a16="http://schemas.microsoft.com/office/drawing/2014/main" id="{30B3D270-B19D-4DB8-BD3C-3E707485B5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05541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EE9F0D-71AA-4EC6-9A35-DA710FD4B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058" y="836023"/>
            <a:ext cx="2718788" cy="5183777"/>
          </a:xfrm>
        </p:spPr>
        <p:txBody>
          <a:bodyPr anchor="ctr">
            <a:normAutofit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Tips and Tricks #1 | CSS styling</a:t>
            </a:r>
          </a:p>
        </p:txBody>
      </p:sp>
      <p:sp>
        <p:nvSpPr>
          <p:cNvPr id="17" name="Rectangle 11">
            <a:extLst>
              <a:ext uri="{FF2B5EF4-FFF2-40B4-BE49-F238E27FC236}">
                <a16:creationId xmlns:a16="http://schemas.microsoft.com/office/drawing/2014/main" id="{49BDAF94-B52E-4307-B54C-EF413086FC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18" name="Content Placeholder 2">
            <a:extLst>
              <a:ext uri="{FF2B5EF4-FFF2-40B4-BE49-F238E27FC236}">
                <a16:creationId xmlns:a16="http://schemas.microsoft.com/office/drawing/2014/main" id="{694AA9D8-5B9A-4A81-9B1B-9A64EC9BCD5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46104692"/>
              </p:ext>
            </p:extLst>
          </p:nvPr>
        </p:nvGraphicFramePr>
        <p:xfrm>
          <a:off x="4679060" y="0"/>
          <a:ext cx="5990136" cy="52620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C3AFE547-AF73-4721-90CB-1DA0FCD0162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9334" y="2631027"/>
            <a:ext cx="7096125" cy="14859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8BCD577-57B6-4F70-95C5-9896F82D4CFF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/>
          <a:stretch/>
        </p:blipFill>
        <p:spPr>
          <a:xfrm>
            <a:off x="6773661" y="4296977"/>
            <a:ext cx="4501422" cy="17526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D734C39-809B-4337-8BAF-F6571184B3E2}"/>
              </a:ext>
            </a:extLst>
          </p:cNvPr>
          <p:cNvSpPr/>
          <p:nvPr/>
        </p:nvSpPr>
        <p:spPr>
          <a:xfrm>
            <a:off x="5155217" y="6138354"/>
            <a:ext cx="5144357" cy="646331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ctr"/>
            <a:r>
              <a:rPr lang="en-US" dirty="0"/>
              <a:t>More info at </a:t>
            </a:r>
            <a:r>
              <a:rPr lang="en-US" dirty="0">
                <a:hlinkClick r:id="rId9"/>
              </a:rPr>
              <a:t>https://tailwindcss.com/</a:t>
            </a:r>
            <a:endParaRPr lang="en-US" dirty="0"/>
          </a:p>
          <a:p>
            <a:pPr algn="ctr"/>
            <a:r>
              <a:rPr lang="en-US" dirty="0"/>
              <a:t>And </a:t>
            </a:r>
            <a:r>
              <a:rPr lang="en-US" dirty="0">
                <a:hlinkClick r:id="rId10"/>
              </a:rPr>
              <a:t>https://nerdcave.com/tailwind-cheat-sheet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2363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164F5E6-A61C-4865-81CB-778C52C6FEC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3288" y="1289938"/>
            <a:ext cx="5426764" cy="209334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17CDA24-35F8-4540-8C52-3096D6D949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EE668C-446A-4B4D-86B7-7D1443D3AB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0766" y="3558791"/>
            <a:ext cx="4007130" cy="290517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658BFE0-4E65-4174-9C75-687C94E882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A75DFED-A0C1-4A83-BE1D-0271C1826E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552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EFCAD12-FFDA-4FEC-A8C9-C166242434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288" y="150318"/>
            <a:ext cx="5426764" cy="11396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8DD1CB4-BAF1-404F-A3BA-D846AB598F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497" y="294898"/>
            <a:ext cx="3807668" cy="27605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7BB4C60-814C-489A-BA5E-D21FBAB33347}"/>
              </a:ext>
            </a:extLst>
          </p:cNvPr>
          <p:cNvSpPr txBox="1"/>
          <p:nvPr/>
        </p:nvSpPr>
        <p:spPr>
          <a:xfrm>
            <a:off x="1446932" y="4134213"/>
            <a:ext cx="3419475" cy="175432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Caveats:</a:t>
            </a:r>
          </a:p>
          <a:p>
            <a:r>
              <a:rPr lang="en-US" dirty="0">
                <a:solidFill>
                  <a:schemeClr val="tx1"/>
                </a:solidFill>
              </a:rPr>
              <a:t>Loading this stylesheet will override any default shiny CSS properties for elements like a, h1 to h5 tags.</a:t>
            </a:r>
          </a:p>
          <a:p>
            <a:r>
              <a:rPr lang="en-US" dirty="0">
                <a:solidFill>
                  <a:schemeClr val="tx1"/>
                </a:solidFill>
              </a:rPr>
              <a:t>May also take longer to load.</a:t>
            </a:r>
          </a:p>
        </p:txBody>
      </p:sp>
    </p:spTree>
    <p:extLst>
      <p:ext uri="{BB962C8B-B14F-4D97-AF65-F5344CB8AC3E}">
        <p14:creationId xmlns:p14="http://schemas.microsoft.com/office/powerpoint/2010/main" val="19010533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D5912-2FB6-4EC6-8C3C-15120AC90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Finding the class tag you want to assign CSS properties to.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AEA5A7-B049-4F92-B26A-CBC0A2274E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5786998" cy="5029200"/>
          </a:xfrm>
        </p:spPr>
        <p:txBody>
          <a:bodyPr>
            <a:normAutofit/>
          </a:bodyPr>
          <a:lstStyle/>
          <a:p>
            <a:r>
              <a:rPr lang="en-US" dirty="0"/>
              <a:t>Run your shiny app externally </a:t>
            </a:r>
          </a:p>
          <a:p>
            <a:r>
              <a:rPr lang="en-US" dirty="0"/>
              <a:t>Press F12</a:t>
            </a:r>
          </a:p>
          <a:p>
            <a:r>
              <a:rPr lang="en-US" dirty="0"/>
              <a:t>Click </a:t>
            </a:r>
          </a:p>
          <a:p>
            <a:r>
              <a:rPr lang="en-US" dirty="0"/>
              <a:t>and select the element</a:t>
            </a:r>
          </a:p>
          <a:p>
            <a:r>
              <a:rPr lang="en-US" dirty="0"/>
              <a:t>Or</a:t>
            </a:r>
          </a:p>
          <a:p>
            <a:r>
              <a:rPr lang="en-US" dirty="0"/>
              <a:t>Right click your element and click inspect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B93AC0-9412-48AA-B31C-8A07920702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0478" y="1682686"/>
            <a:ext cx="1226768" cy="7891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1F7C7A8-F3D6-43A8-84AA-01ECCF08D4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2143" y="2647229"/>
            <a:ext cx="2743438" cy="403895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3629937-D103-4185-8F56-DA2667357FA2}"/>
              </a:ext>
            </a:extLst>
          </p:cNvPr>
          <p:cNvCxnSpPr>
            <a:cxnSpLocks/>
          </p:cNvCxnSpPr>
          <p:nvPr/>
        </p:nvCxnSpPr>
        <p:spPr>
          <a:xfrm flipV="1">
            <a:off x="2148396" y="2734322"/>
            <a:ext cx="2121763" cy="18643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70886C1C-DFE0-424C-9A06-F26C00AEC5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872" y="4687207"/>
            <a:ext cx="5343525" cy="16097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7AFA87F-7F31-4CA6-9944-989125E8E7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7918" y="3213159"/>
            <a:ext cx="2171888" cy="43437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A312265-BB36-4B92-B77D-09FF352C36C2}"/>
              </a:ext>
            </a:extLst>
          </p:cNvPr>
          <p:cNvSpPr txBox="1"/>
          <p:nvPr/>
        </p:nvSpPr>
        <p:spPr>
          <a:xfrm>
            <a:off x="7155581" y="1662272"/>
            <a:ext cx="409599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Add something new to your CSS file.</a:t>
            </a:r>
          </a:p>
          <a:p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.box-header .box-title:hover {</a:t>
            </a:r>
          </a:p>
          <a:p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color: black;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padding: 0.1em;</a:t>
            </a:r>
          </a:p>
          <a:p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}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1802223-0E04-4818-8D66-61C5EEDC7A31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1244" y="3804067"/>
            <a:ext cx="2110923" cy="43437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5607FB7-E59C-40B7-9FEF-3E194AB4F661}"/>
              </a:ext>
            </a:extLst>
          </p:cNvPr>
          <p:cNvSpPr txBox="1"/>
          <p:nvPr/>
        </p:nvSpPr>
        <p:spPr>
          <a:xfrm>
            <a:off x="0" y="0"/>
            <a:ext cx="497150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#1</a:t>
            </a:r>
          </a:p>
        </p:txBody>
      </p:sp>
    </p:spTree>
    <p:extLst>
      <p:ext uri="{BB962C8B-B14F-4D97-AF65-F5344CB8AC3E}">
        <p14:creationId xmlns:p14="http://schemas.microsoft.com/office/powerpoint/2010/main" val="18535653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D5912-2FB6-4EC6-8C3C-15120AC90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Finding the class tag you want to assign CSS properties to.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AEA5A7-B049-4F92-B26A-CBC0A2274E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8595360" cy="5029200"/>
          </a:xfrm>
        </p:spPr>
        <p:txBody>
          <a:bodyPr>
            <a:normAutofit/>
          </a:bodyPr>
          <a:lstStyle/>
          <a:p>
            <a:r>
              <a:rPr lang="en-US" dirty="0"/>
              <a:t>Run your shiny app externally </a:t>
            </a:r>
          </a:p>
          <a:p>
            <a:r>
              <a:rPr lang="en-US" dirty="0"/>
              <a:t>Press F12</a:t>
            </a:r>
          </a:p>
          <a:p>
            <a:r>
              <a:rPr lang="en-US" dirty="0"/>
              <a:t>Click </a:t>
            </a:r>
          </a:p>
          <a:p>
            <a:r>
              <a:rPr lang="en-US" dirty="0"/>
              <a:t>and select the element</a:t>
            </a:r>
          </a:p>
          <a:p>
            <a:r>
              <a:rPr lang="en-US" dirty="0"/>
              <a:t>Or</a:t>
            </a:r>
          </a:p>
          <a:p>
            <a:r>
              <a:rPr lang="en-US" dirty="0"/>
              <a:t>Right click your element and click inspect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B93AC0-9412-48AA-B31C-8A07920702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0478" y="1682686"/>
            <a:ext cx="1226768" cy="7891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1F7C7A8-F3D6-43A8-84AA-01ECCF08D4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2143" y="2638351"/>
            <a:ext cx="2743438" cy="403895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3629937-D103-4185-8F56-DA2667357FA2}"/>
              </a:ext>
            </a:extLst>
          </p:cNvPr>
          <p:cNvCxnSpPr>
            <a:cxnSpLocks/>
          </p:cNvCxnSpPr>
          <p:nvPr/>
        </p:nvCxnSpPr>
        <p:spPr>
          <a:xfrm flipV="1">
            <a:off x="2148396" y="2734322"/>
            <a:ext cx="2121763" cy="18643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70886C1C-DFE0-424C-9A06-F26C00AEC5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872" y="4687207"/>
            <a:ext cx="5343525" cy="16097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7AFA87F-7F31-4CA6-9944-989125E8E7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7918" y="3213159"/>
            <a:ext cx="2171888" cy="43437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A312265-BB36-4B92-B77D-09FF352C36C2}"/>
              </a:ext>
            </a:extLst>
          </p:cNvPr>
          <p:cNvSpPr txBox="1"/>
          <p:nvPr/>
        </p:nvSpPr>
        <p:spPr>
          <a:xfrm>
            <a:off x="7155581" y="1662272"/>
            <a:ext cx="409599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 something new to your CSS file.</a:t>
            </a:r>
          </a:p>
          <a:p>
            <a:endParaRPr lang="en-US" dirty="0"/>
          </a:p>
          <a:p>
            <a:r>
              <a:rPr lang="en-US" dirty="0"/>
              <a:t>.box-header .box-title:hover {</a:t>
            </a:r>
          </a:p>
          <a:p>
            <a:endParaRPr lang="en-US" dirty="0"/>
          </a:p>
          <a:p>
            <a:r>
              <a:rPr lang="en-US" dirty="0"/>
              <a:t>color: black;</a:t>
            </a:r>
          </a:p>
          <a:p>
            <a:r>
              <a:rPr lang="en-US" dirty="0"/>
              <a:t>padding: 0.1em;</a:t>
            </a:r>
          </a:p>
          <a:p>
            <a:endParaRPr lang="en-US" dirty="0"/>
          </a:p>
          <a:p>
            <a:r>
              <a:rPr lang="en-US" dirty="0"/>
              <a:t>}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1802223-0E04-4818-8D66-61C5EEDC7A3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1244" y="3804067"/>
            <a:ext cx="2110923" cy="43437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162617A-D902-4118-B53E-165444B3A3D3}"/>
              </a:ext>
            </a:extLst>
          </p:cNvPr>
          <p:cNvSpPr txBox="1"/>
          <p:nvPr/>
        </p:nvSpPr>
        <p:spPr>
          <a:xfrm>
            <a:off x="0" y="0"/>
            <a:ext cx="497150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#1</a:t>
            </a:r>
          </a:p>
        </p:txBody>
      </p:sp>
    </p:spTree>
    <p:extLst>
      <p:ext uri="{BB962C8B-B14F-4D97-AF65-F5344CB8AC3E}">
        <p14:creationId xmlns:p14="http://schemas.microsoft.com/office/powerpoint/2010/main" val="34788526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6F1D9A-CD18-416F-A7C9-63B3878DA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Important notes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5D3D7D-9357-465A-81F1-CB8FA36C4D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you change some color or property that is locked in by the stylesheet provided by shiny, it may be useful to override it with:</a:t>
            </a:r>
          </a:p>
          <a:p>
            <a:r>
              <a:rPr lang="en-US" dirty="0"/>
              <a:t>color: blue</a:t>
            </a:r>
            <a:r>
              <a:rPr lang="en-US" dirty="0">
                <a:solidFill>
                  <a:srgbClr val="FF0000"/>
                </a:solidFill>
              </a:rPr>
              <a:t>!important</a:t>
            </a:r>
            <a:r>
              <a:rPr lang="en-US" dirty="0"/>
              <a:t>;</a:t>
            </a:r>
          </a:p>
          <a:p>
            <a:r>
              <a:rPr lang="en-US" dirty="0"/>
              <a:t>Another important point is that once you change and apply styles to one class of objects, they will all have those styles.</a:t>
            </a:r>
          </a:p>
          <a:p>
            <a:r>
              <a:rPr lang="en-US" dirty="0"/>
              <a:t>If this is not useful: </a:t>
            </a:r>
          </a:p>
          <a:p>
            <a:pPr lvl="1"/>
            <a:r>
              <a:rPr lang="en-US" dirty="0"/>
              <a:t>Make a new class for the element you care about and style it using .new-class { }</a:t>
            </a:r>
          </a:p>
          <a:p>
            <a:pPr lvl="1"/>
            <a:endParaRPr lang="en-US" dirty="0"/>
          </a:p>
          <a:p>
            <a:r>
              <a:rPr lang="en-US" dirty="0"/>
              <a:t>Adding JavaScript, jQuery, and HTML follows some of the rules mentioned, but would deserve their own talk and are worth learning more about.</a:t>
            </a:r>
          </a:p>
          <a:p>
            <a:r>
              <a:rPr lang="en-US" dirty="0"/>
              <a:t>CSS is just more manageable for most people.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D17007-8196-4253-A71C-71C79C68D974}"/>
              </a:ext>
            </a:extLst>
          </p:cNvPr>
          <p:cNvSpPr txBox="1"/>
          <p:nvPr/>
        </p:nvSpPr>
        <p:spPr>
          <a:xfrm>
            <a:off x="0" y="0"/>
            <a:ext cx="497150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#1</a:t>
            </a:r>
          </a:p>
        </p:txBody>
      </p:sp>
    </p:spTree>
    <p:extLst>
      <p:ext uri="{BB962C8B-B14F-4D97-AF65-F5344CB8AC3E}">
        <p14:creationId xmlns:p14="http://schemas.microsoft.com/office/powerpoint/2010/main" val="35346011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08F06A-7A96-4746-8AF4-39037D058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1" y="365760"/>
            <a:ext cx="6879563" cy="1325562"/>
          </a:xfrm>
        </p:spPr>
        <p:txBody>
          <a:bodyPr/>
          <a:lstStyle/>
          <a:p>
            <a:r>
              <a:rPr lang="en-US" dirty="0"/>
              <a:t>Remember your cell phone?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099C03-AA5D-400F-A2B6-A2AAF1D28C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5015103" cy="5029200"/>
          </a:xfrm>
        </p:spPr>
        <p:txBody>
          <a:bodyPr>
            <a:normAutofit/>
          </a:bodyPr>
          <a:lstStyle/>
          <a:p>
            <a:r>
              <a:rPr lang="en-US" dirty="0"/>
              <a:t>Your shiny applications can be published to online services like shinyapps.io where they can be accessed from most devices by anyone.</a:t>
            </a:r>
          </a:p>
          <a:p>
            <a:r>
              <a:rPr lang="en-US" dirty="0"/>
              <a:t>To test how they will look on other machines, you can run your shiny app in an R session using 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Prereq = { library(shiny) }</a:t>
            </a:r>
          </a:p>
          <a:p>
            <a:pPr lvl="1"/>
            <a:r>
              <a:rPr lang="en-US" b="1" dirty="0"/>
              <a:t>runApp(host="0.0.0.0", port=5050)</a:t>
            </a:r>
          </a:p>
          <a:p>
            <a:endParaRPr lang="en-US" dirty="0"/>
          </a:p>
          <a:p>
            <a:pPr lvl="1"/>
            <a:r>
              <a:rPr lang="en-US" dirty="0"/>
              <a:t>You’ll have to check for your IP address using ipconfig or ifconfig then connect to the app via a webpage URL such as 192.168.1.107:5050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If the device you are using is connected to the same network, then there shouldn’t be any issues.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9E2AF361-6F29-45F2-9E02-655F2D76A6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1435" y="0"/>
            <a:ext cx="316718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127CA31-BB34-4899-BFA5-CB2631F5AD3E}"/>
              </a:ext>
            </a:extLst>
          </p:cNvPr>
          <p:cNvSpPr txBox="1"/>
          <p:nvPr/>
        </p:nvSpPr>
        <p:spPr>
          <a:xfrm>
            <a:off x="0" y="0"/>
            <a:ext cx="497150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#2</a:t>
            </a:r>
          </a:p>
        </p:txBody>
      </p:sp>
    </p:spTree>
    <p:extLst>
      <p:ext uri="{BB962C8B-B14F-4D97-AF65-F5344CB8AC3E}">
        <p14:creationId xmlns:p14="http://schemas.microsoft.com/office/powerpoint/2010/main" val="41564698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3B212B-E927-4D10-9089-3830241232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5615178" cy="1325562"/>
          </a:xfrm>
        </p:spPr>
        <p:txBody>
          <a:bodyPr>
            <a:normAutofit fontScale="90000"/>
          </a:bodyPr>
          <a:lstStyle/>
          <a:p>
            <a:r>
              <a:rPr lang="en-US" dirty="0"/>
              <a:t>This helps us find interesting problems…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016964-BFA1-4F5A-90A9-566A0B97EF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1" y="1828800"/>
            <a:ext cx="6577203" cy="4351337"/>
          </a:xfrm>
        </p:spPr>
        <p:txBody>
          <a:bodyPr>
            <a:normAutofit/>
          </a:bodyPr>
          <a:lstStyle/>
          <a:p>
            <a:r>
              <a:rPr lang="en-US" dirty="0"/>
              <a:t>Such as incorrect plot scaling.</a:t>
            </a:r>
          </a:p>
          <a:p>
            <a:r>
              <a:rPr lang="en-US" dirty="0"/>
              <a:t>But the fix leads us into two more shiny tips:</a:t>
            </a:r>
          </a:p>
          <a:p>
            <a:r>
              <a:rPr lang="en-US" dirty="0"/>
              <a:t>renderUI (on the fly) based on conditions</a:t>
            </a:r>
          </a:p>
          <a:p>
            <a:pPr lvl="1"/>
            <a:r>
              <a:rPr lang="en-US" dirty="0"/>
              <a:t>Toggle a new plot to be rendered based on mobile checkbox state.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Said plot only contains the legend. (cowplot library required.)</a:t>
            </a:r>
          </a:p>
          <a:p>
            <a:pPr lvl="1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9DF97DD-0271-44E6-989D-F3D5F3092C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1435" y="0"/>
            <a:ext cx="316718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BFE812D-9C13-4DAA-9460-2AA8418E4F6F}"/>
              </a:ext>
            </a:extLst>
          </p:cNvPr>
          <p:cNvSpPr txBox="1"/>
          <p:nvPr/>
        </p:nvSpPr>
        <p:spPr>
          <a:xfrm>
            <a:off x="7374673" y="4029352"/>
            <a:ext cx="1350228" cy="369332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Problem &gt;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54B629-C90F-44FF-9AEB-091DB3D40D78}"/>
              </a:ext>
            </a:extLst>
          </p:cNvPr>
          <p:cNvSpPr txBox="1"/>
          <p:nvPr/>
        </p:nvSpPr>
        <p:spPr>
          <a:xfrm>
            <a:off x="7374673" y="1028541"/>
            <a:ext cx="1350228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Solution &gt;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E7AB6B2-B936-4E53-9668-CD2438CF79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9313" y="3672757"/>
            <a:ext cx="3657917" cy="191278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7B06EA6-4368-4FDB-B451-42993277C2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9109" y="6100250"/>
            <a:ext cx="5578323" cy="70110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07108C1-F1E3-444C-AA59-18872D79334B}"/>
              </a:ext>
            </a:extLst>
          </p:cNvPr>
          <p:cNvSpPr txBox="1"/>
          <p:nvPr/>
        </p:nvSpPr>
        <p:spPr>
          <a:xfrm>
            <a:off x="0" y="0"/>
            <a:ext cx="497150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#2</a:t>
            </a:r>
          </a:p>
        </p:txBody>
      </p:sp>
    </p:spTree>
    <p:extLst>
      <p:ext uri="{BB962C8B-B14F-4D97-AF65-F5344CB8AC3E}">
        <p14:creationId xmlns:p14="http://schemas.microsoft.com/office/powerpoint/2010/main" val="19631586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25">
            <a:extLst>
              <a:ext uri="{FF2B5EF4-FFF2-40B4-BE49-F238E27FC236}">
                <a16:creationId xmlns:a16="http://schemas.microsoft.com/office/drawing/2014/main" id="{489AE6DA-A080-475C-BE02-EF343FBA6E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4" name="Rectangle 27">
            <a:extLst>
              <a:ext uri="{FF2B5EF4-FFF2-40B4-BE49-F238E27FC236}">
                <a16:creationId xmlns:a16="http://schemas.microsoft.com/office/drawing/2014/main" id="{25F07E98-835E-42CA-A38E-C5DCBFB467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29284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29">
            <a:extLst>
              <a:ext uri="{FF2B5EF4-FFF2-40B4-BE49-F238E27FC236}">
                <a16:creationId xmlns:a16="http://schemas.microsoft.com/office/drawing/2014/main" id="{9A8CA288-31AA-42B8-9269-D421F39876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5005747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screenshot of a cell phone&#10;&#10;Description automatically generated">
            <a:extLst>
              <a:ext uri="{FF2B5EF4-FFF2-40B4-BE49-F238E27FC236}">
                <a16:creationId xmlns:a16="http://schemas.microsoft.com/office/drawing/2014/main" id="{63D659E7-2A38-4AD3-AC0B-C2CCB3DB68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4370" y="643467"/>
            <a:ext cx="2576618" cy="5571066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A74B24B6-E323-4ADA-A090-543CDA9754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04492" y="480060"/>
            <a:ext cx="5005747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3E00A758-C81C-47AF-BED4-3AE13261B7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3103" y="643467"/>
            <a:ext cx="2674112" cy="557106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22070DD-8ED1-4F50-A61C-47CC4C19E6B9}"/>
              </a:ext>
            </a:extLst>
          </p:cNvPr>
          <p:cNvSpPr/>
          <p:nvPr/>
        </p:nvSpPr>
        <p:spPr>
          <a:xfrm>
            <a:off x="4989829" y="2967335"/>
            <a:ext cx="13131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VS.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30B2019-9DDD-4B3E-965A-060AA713F651}"/>
              </a:ext>
            </a:extLst>
          </p:cNvPr>
          <p:cNvSpPr txBox="1"/>
          <p:nvPr/>
        </p:nvSpPr>
        <p:spPr>
          <a:xfrm>
            <a:off x="0" y="0"/>
            <a:ext cx="497150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#2</a:t>
            </a:r>
          </a:p>
        </p:txBody>
      </p:sp>
    </p:spTree>
    <p:extLst>
      <p:ext uri="{BB962C8B-B14F-4D97-AF65-F5344CB8AC3E}">
        <p14:creationId xmlns:p14="http://schemas.microsoft.com/office/powerpoint/2010/main" val="1760525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7A95C1-8707-4759-BD38-ACEDAC9F1A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Talk 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3F5C7F-CA45-4928-BB5D-F921BD8E10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0.   </a:t>
            </a:r>
            <a:r>
              <a:rPr lang="en-US" sz="2400" dirty="0"/>
              <a:t>Intro to Shiny</a:t>
            </a:r>
          </a:p>
          <a:p>
            <a:pPr marL="400050" indent="-400050">
              <a:buFont typeface="+mj-lt"/>
              <a:buAutoNum type="arabicPeriod"/>
            </a:pPr>
            <a:r>
              <a:rPr lang="en-US" sz="2400" dirty="0"/>
              <a:t>App Overview</a:t>
            </a:r>
          </a:p>
          <a:p>
            <a:pPr marL="400050" indent="-400050">
              <a:buFont typeface="+mj-lt"/>
              <a:buAutoNum type="arabicPeriod"/>
            </a:pPr>
            <a:r>
              <a:rPr lang="en-US" sz="2400" dirty="0"/>
              <a:t>CSS styling and options.</a:t>
            </a:r>
          </a:p>
          <a:p>
            <a:pPr marL="400050" indent="-400050">
              <a:buFont typeface="+mj-lt"/>
              <a:buAutoNum type="arabicPeriod"/>
            </a:pPr>
            <a:r>
              <a:rPr lang="en-US" sz="2400" dirty="0"/>
              <a:t>Mobile considerations and splitting up plots.</a:t>
            </a:r>
          </a:p>
          <a:p>
            <a:pPr marL="400050" indent="-400050">
              <a:buFont typeface="+mj-lt"/>
              <a:buAutoNum type="arabicPeriod"/>
            </a:pPr>
            <a:r>
              <a:rPr lang="en-US" sz="2400" dirty="0"/>
              <a:t>Smaller Tips</a:t>
            </a:r>
          </a:p>
          <a:p>
            <a:pPr marL="400050" indent="-400050">
              <a:buFont typeface="+mj-lt"/>
              <a:buAutoNum type="arabicPeriod"/>
            </a:pPr>
            <a:r>
              <a:rPr lang="en-US" sz="2400" dirty="0"/>
              <a:t>Travis CI and requirements. (Continuous Deployment and Integration.)</a:t>
            </a:r>
          </a:p>
          <a:p>
            <a:pPr marL="400050" indent="-400050">
              <a:buFont typeface="+mj-lt"/>
              <a:buAutoNum type="arabicPeriod"/>
            </a:pPr>
            <a:endParaRPr lang="en-US" sz="2400" dirty="0"/>
          </a:p>
          <a:p>
            <a:pPr marL="400050" indent="-400050">
              <a:buFont typeface="+mj-lt"/>
              <a:buAutoNum type="arabicPeriod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9652505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6C96F4-2C06-4FA6-B4D8-7F3EC39711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</p:spPr>
        <p:txBody>
          <a:bodyPr>
            <a:normAutofit/>
          </a:bodyPr>
          <a:lstStyle/>
          <a:p>
            <a:r>
              <a:rPr lang="en-US" dirty="0"/>
              <a:t>Smaller tips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A7412B-C07C-4264-AC26-3FC2B245E4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781175"/>
            <a:ext cx="4401509" cy="5029200"/>
          </a:xfrm>
        </p:spPr>
        <p:txBody>
          <a:bodyPr>
            <a:normAutofit/>
          </a:bodyPr>
          <a:lstStyle/>
          <a:p>
            <a:r>
              <a:rPr lang="en-US" sz="1500" dirty="0"/>
              <a:t>Plot caching.</a:t>
            </a:r>
          </a:p>
          <a:p>
            <a:pPr lvl="1"/>
            <a:r>
              <a:rPr lang="en-US" sz="1500" dirty="0"/>
              <a:t>Using renderCachedPlot(…) instead of renderPlot(…)</a:t>
            </a:r>
          </a:p>
          <a:p>
            <a:pPr lvl="1"/>
            <a:r>
              <a:rPr lang="en-US" sz="1500" dirty="0"/>
              <a:t>Specifying hashable elements for caching based on list of inputs</a:t>
            </a:r>
          </a:p>
          <a:p>
            <a:pPr lvl="1"/>
            <a:r>
              <a:rPr lang="en-US" sz="1500" dirty="0">
                <a:hlinkClick r:id="rId2"/>
              </a:rPr>
              <a:t>https://shiny.rstudio.com/articles/plot-caching.html</a:t>
            </a:r>
            <a:endParaRPr lang="en-US" sz="1500" dirty="0"/>
          </a:p>
          <a:p>
            <a:r>
              <a:rPr lang="en-US" sz="1500" dirty="0"/>
              <a:t>Taglists to plot multiple UI elements.</a:t>
            </a:r>
          </a:p>
          <a:p>
            <a:r>
              <a:rPr lang="en-US" sz="1500" dirty="0"/>
              <a:t>Highlighting information using KPI boxes.</a:t>
            </a:r>
          </a:p>
          <a:p>
            <a:r>
              <a:rPr lang="en-US" sz="1500" dirty="0">
                <a:solidFill>
                  <a:schemeClr val="bg1">
                    <a:lumMod val="75000"/>
                  </a:schemeClr>
                </a:solidFill>
              </a:rPr>
              <a:t>Pivot table and scrollability.</a:t>
            </a:r>
          </a:p>
          <a:p>
            <a:r>
              <a:rPr lang="en-US" sz="1500" dirty="0">
                <a:solidFill>
                  <a:schemeClr val="bg1">
                    <a:lumMod val="75000"/>
                  </a:schemeClr>
                </a:solidFill>
              </a:rPr>
              <a:t>[[</a:t>
            </a:r>
            <a:r>
              <a:rPr lang="en-US" sz="1500" dirty="0" err="1">
                <a:solidFill>
                  <a:schemeClr val="bg1">
                    <a:lumMod val="75000"/>
                  </a:schemeClr>
                </a:solidFill>
              </a:rPr>
              <a:t>ShinyWidgets</a:t>
            </a:r>
            <a:r>
              <a:rPr lang="en-US" sz="1500" dirty="0">
                <a:solidFill>
                  <a:schemeClr val="bg1">
                    <a:lumMod val="75000"/>
                  </a:schemeClr>
                </a:solidFill>
              </a:rPr>
              <a:t>]]?</a:t>
            </a:r>
          </a:p>
          <a:p>
            <a:r>
              <a:rPr lang="en-US" sz="1500" dirty="0">
                <a:solidFill>
                  <a:schemeClr val="bg1">
                    <a:lumMod val="75000"/>
                  </a:schemeClr>
                </a:solidFill>
              </a:rPr>
              <a:t>Maintaining a color theme.</a:t>
            </a:r>
          </a:p>
          <a:p>
            <a:endParaRPr lang="en-US" sz="1500" dirty="0"/>
          </a:p>
          <a:p>
            <a:endParaRPr lang="en-US" sz="15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876C59-5BA3-4157-9F75-7E45119E36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890954"/>
            <a:ext cx="4099645" cy="36398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10AE6B8-C0BA-4AA1-B55A-FEAD91CAC0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4281" y="626586"/>
            <a:ext cx="6038850" cy="11334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643F0A9-C513-4E61-B342-555EEBAA3C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34233"/>
            <a:ext cx="11283131" cy="122376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D17526E-AACD-4A66-9DCD-5279027C8B7A}"/>
              </a:ext>
            </a:extLst>
          </p:cNvPr>
          <p:cNvSpPr txBox="1"/>
          <p:nvPr/>
        </p:nvSpPr>
        <p:spPr>
          <a:xfrm>
            <a:off x="0" y="0"/>
            <a:ext cx="497150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#3</a:t>
            </a:r>
          </a:p>
        </p:txBody>
      </p:sp>
    </p:spTree>
    <p:extLst>
      <p:ext uri="{BB962C8B-B14F-4D97-AF65-F5344CB8AC3E}">
        <p14:creationId xmlns:p14="http://schemas.microsoft.com/office/powerpoint/2010/main" val="23083998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6C96F4-2C06-4FA6-B4D8-7F3EC39711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470535"/>
            <a:ext cx="4954920" cy="1606948"/>
          </a:xfrm>
        </p:spPr>
        <p:txBody>
          <a:bodyPr>
            <a:normAutofit/>
          </a:bodyPr>
          <a:lstStyle/>
          <a:p>
            <a:r>
              <a:rPr lang="en-US" dirty="0"/>
              <a:t>Smaller tips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A7412B-C07C-4264-AC26-3FC2B245E4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2238374"/>
            <a:ext cx="4954920" cy="4619626"/>
          </a:xfrm>
        </p:spPr>
        <p:txBody>
          <a:bodyPr>
            <a:normAutofit/>
          </a:bodyPr>
          <a:lstStyle/>
          <a:p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Plot caching.</a:t>
            </a:r>
          </a:p>
          <a:p>
            <a:pPr lvl="1"/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Using renderCachedPlot(…) instead of renderPlot(…)</a:t>
            </a:r>
          </a:p>
          <a:p>
            <a:pPr lvl="1"/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Specifying hashable elements for caching based on list of inputs</a:t>
            </a:r>
          </a:p>
          <a:p>
            <a:pPr lvl="1"/>
            <a:r>
              <a:rPr lang="en-US" sz="1200" dirty="0">
                <a:solidFill>
                  <a:schemeClr val="bg1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https://shiny.rstudio.com/articles/plot-caching.html</a:t>
            </a:r>
            <a:endParaRPr lang="en-US" sz="12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Taglists to plot multiple UI elements.</a:t>
            </a:r>
          </a:p>
          <a:p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Highlighting information using KPI boxes.</a:t>
            </a:r>
          </a:p>
          <a:p>
            <a:r>
              <a:rPr lang="en-US" sz="1600" dirty="0"/>
              <a:t>Pivot table and scrollability. (more niche)</a:t>
            </a:r>
          </a:p>
          <a:p>
            <a:pPr lvl="1"/>
            <a:r>
              <a:rPr lang="en-US" sz="1400" dirty="0"/>
              <a:t>Without these modifications, interactions with the rPivotTable tables overflow beyond page borders, and text isn’t visible in the main viewport.</a:t>
            </a:r>
          </a:p>
          <a:p>
            <a:r>
              <a:rPr lang="en-US" sz="1600" dirty="0"/>
              <a:t>Maintaining a color theme.   (less niche)</a:t>
            </a:r>
          </a:p>
          <a:p>
            <a:endParaRPr lang="en-US" sz="1500" dirty="0"/>
          </a:p>
          <a:p>
            <a:endParaRPr lang="en-US" sz="15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1D7FEEB-7F36-4BF3-A6E8-58C309F5A3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0365" y="3897297"/>
            <a:ext cx="2628899" cy="2381213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0E65617-F699-4A15-A5D3-025ED23BD9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3F984BB3-3F46-4CAD-825A-7084D6FA134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67861" y="1485013"/>
            <a:ext cx="3973908" cy="208554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2B6E0A5-3BAE-4AD9-BB0D-2CFFE4262095}"/>
              </a:ext>
            </a:extLst>
          </p:cNvPr>
          <p:cNvSpPr txBox="1"/>
          <p:nvPr/>
        </p:nvSpPr>
        <p:spPr>
          <a:xfrm>
            <a:off x="0" y="0"/>
            <a:ext cx="497150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#3</a:t>
            </a:r>
          </a:p>
        </p:txBody>
      </p:sp>
    </p:spTree>
    <p:extLst>
      <p:ext uri="{BB962C8B-B14F-4D97-AF65-F5344CB8AC3E}">
        <p14:creationId xmlns:p14="http://schemas.microsoft.com/office/powerpoint/2010/main" val="38977907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A43521-17F2-4A0D-BCC8-569A01A95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1" y="365760"/>
            <a:ext cx="10066035" cy="1325562"/>
          </a:xfrm>
        </p:spPr>
        <p:txBody>
          <a:bodyPr>
            <a:normAutofit/>
          </a:bodyPr>
          <a:lstStyle/>
          <a:p>
            <a:r>
              <a:rPr lang="en-US" dirty="0"/>
              <a:t>Travis CI</a:t>
            </a:r>
            <a:br>
              <a:rPr lang="en-US" dirty="0"/>
            </a:br>
            <a:r>
              <a:rPr lang="en-US" sz="3600" dirty="0"/>
              <a:t>(Continuous Deployment and Integration)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DC4F1D-0BAF-48D4-98C8-E48F9B32D7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Basic requirements:</a:t>
            </a:r>
          </a:p>
          <a:p>
            <a:pPr lvl="1"/>
            <a:r>
              <a:rPr lang="en-US" dirty="0"/>
              <a:t>YAML configuration file</a:t>
            </a:r>
          </a:p>
          <a:p>
            <a:pPr lvl="1"/>
            <a:r>
              <a:rPr lang="en-US" dirty="0"/>
              <a:t>Deploy script</a:t>
            </a:r>
          </a:p>
          <a:p>
            <a:pPr lvl="1"/>
            <a:r>
              <a:rPr lang="en-US" dirty="0"/>
              <a:t>Environmental Variables</a:t>
            </a:r>
          </a:p>
          <a:p>
            <a:r>
              <a:rPr lang="en-US" dirty="0"/>
              <a:t>Before starting, make sure to hook up your GitHub account with your Travis CI account and your shinyapps.io account.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D24A13-56D3-48D6-81C2-430AE2E799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5827" y="3895725"/>
            <a:ext cx="6267450" cy="27051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BC1EE36-2759-41AB-ADBD-BF4DFA8432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3734" y="6180137"/>
            <a:ext cx="2339543" cy="38103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4C22D6B-595E-4B92-AE34-F43E872F98FB}"/>
              </a:ext>
            </a:extLst>
          </p:cNvPr>
          <p:cNvSpPr/>
          <p:nvPr/>
        </p:nvSpPr>
        <p:spPr>
          <a:xfrm>
            <a:off x="6410280" y="2199521"/>
            <a:ext cx="2282997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dirty="0"/>
              <a:t>https://travis-ci.org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AF8B19-75EA-4B94-872C-77B5FC0665D7}"/>
              </a:ext>
            </a:extLst>
          </p:cNvPr>
          <p:cNvSpPr txBox="1"/>
          <p:nvPr/>
        </p:nvSpPr>
        <p:spPr>
          <a:xfrm>
            <a:off x="0" y="0"/>
            <a:ext cx="497150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#4</a:t>
            </a:r>
          </a:p>
        </p:txBody>
      </p:sp>
    </p:spTree>
    <p:extLst>
      <p:ext uri="{BB962C8B-B14F-4D97-AF65-F5344CB8AC3E}">
        <p14:creationId xmlns:p14="http://schemas.microsoft.com/office/powerpoint/2010/main" val="17962061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6D7B98-996B-464F-9753-3704503926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290" y="365760"/>
            <a:ext cx="5997678" cy="1325562"/>
          </a:xfrm>
        </p:spPr>
        <p:txBody>
          <a:bodyPr>
            <a:normAutofit/>
          </a:bodyPr>
          <a:lstStyle/>
          <a:p>
            <a:r>
              <a:rPr lang="en-US" dirty="0"/>
              <a:t>.</a:t>
            </a:r>
            <a:r>
              <a:rPr lang="en-US" dirty="0" err="1"/>
              <a:t>travis.yml</a:t>
            </a:r>
            <a:r>
              <a:rPr lang="en-US" dirty="0"/>
              <a:t> file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D8376F-0A6F-4140-9AEE-E37918E4A8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4476" y="184694"/>
            <a:ext cx="2258358" cy="6498874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C255F3-7C0A-4747-9EC1-6CB157F37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290" y="1828800"/>
            <a:ext cx="6015571" cy="4351337"/>
          </a:xfrm>
        </p:spPr>
        <p:txBody>
          <a:bodyPr>
            <a:normAutofit/>
          </a:bodyPr>
          <a:lstStyle/>
          <a:p>
            <a:r>
              <a:rPr lang="en-US" dirty="0"/>
              <a:t>Simple file specifying to Travis-CI what to install.</a:t>
            </a:r>
          </a:p>
          <a:p>
            <a:r>
              <a:rPr lang="en-US" dirty="0"/>
              <a:t>R version and package versions can be specified.</a:t>
            </a:r>
          </a:p>
          <a:p>
            <a:r>
              <a:rPr lang="en-US" dirty="0"/>
              <a:t>Last entry in the list is the shell deploy script to upload and re-deploy the shiny app.</a:t>
            </a:r>
          </a:p>
          <a:p>
            <a:r>
              <a:rPr lang="en-US" dirty="0"/>
              <a:t>Another Requirement:</a:t>
            </a:r>
          </a:p>
          <a:p>
            <a:r>
              <a:rPr lang="en-US" dirty="0"/>
              <a:t>A DESCRIPTION file:</a:t>
            </a:r>
          </a:p>
          <a:p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2FFD204-9513-46ED-A011-B101ED6622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7D5E104-BF6A-4895-AAFD-47AE7491AF7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65290" y="4305110"/>
            <a:ext cx="3498396" cy="218713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2A5711F-A1C2-45AA-B292-EE04D4EF5209}"/>
              </a:ext>
            </a:extLst>
          </p:cNvPr>
          <p:cNvSpPr txBox="1"/>
          <p:nvPr/>
        </p:nvSpPr>
        <p:spPr>
          <a:xfrm>
            <a:off x="0" y="0"/>
            <a:ext cx="497150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#4</a:t>
            </a:r>
          </a:p>
        </p:txBody>
      </p:sp>
    </p:spTree>
    <p:extLst>
      <p:ext uri="{BB962C8B-B14F-4D97-AF65-F5344CB8AC3E}">
        <p14:creationId xmlns:p14="http://schemas.microsoft.com/office/powerpoint/2010/main" val="3856051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2A438D-FB3F-440E-8B5A-BECEB800F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 script (</a:t>
            </a:r>
            <a:r>
              <a:rPr lang="en-US" dirty="0" err="1"/>
              <a:t>deploy.R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0E96CB-B70E-43B6-BA39-1FE63BAFD0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8595360" cy="5029199"/>
          </a:xfrm>
        </p:spPr>
        <p:txBody>
          <a:bodyPr/>
          <a:lstStyle/>
          <a:p>
            <a:r>
              <a:rPr lang="en-US" dirty="0"/>
              <a:t>Doesn’t have to be much more than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Note the commented-out package_check.R file. </a:t>
            </a:r>
          </a:p>
          <a:p>
            <a:pPr lvl="1"/>
            <a:r>
              <a:rPr lang="en-US" dirty="0"/>
              <a:t>These packages are installed based on the YAML config file.</a:t>
            </a:r>
          </a:p>
          <a:p>
            <a:pPr lvl="2"/>
            <a:endParaRPr lang="en-US" dirty="0"/>
          </a:p>
          <a:p>
            <a:r>
              <a:rPr lang="en-US" dirty="0"/>
              <a:t>Travis can also be used to perform unit testing while/before deploying.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1DE1FE-0485-4512-A8F9-6D39DF4D85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406" y="2293563"/>
            <a:ext cx="4839119" cy="131837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0EB8A82-C3CD-42C0-BA3D-B55BEC302061}"/>
              </a:ext>
            </a:extLst>
          </p:cNvPr>
          <p:cNvSpPr txBox="1"/>
          <p:nvPr/>
        </p:nvSpPr>
        <p:spPr>
          <a:xfrm>
            <a:off x="0" y="0"/>
            <a:ext cx="497150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#4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73A1CA2-6B92-4A52-A0DE-55AF4F5673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7003" y="2357437"/>
            <a:ext cx="2143125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6064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1ECA81A-FF1F-4589-8C88-4C9BBF5CD8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28925"/>
            <a:ext cx="11265763" cy="4029075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4D357C-62B4-4158-A76B-F325183DC2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8595360" cy="4351337"/>
          </a:xfrm>
        </p:spPr>
        <p:txBody>
          <a:bodyPr/>
          <a:lstStyle/>
          <a:p>
            <a:r>
              <a:rPr lang="en-US"/>
              <a:t>You want to keep these private, otherwise anyone can publish anything to your account on shinyapps.io:</a:t>
            </a:r>
          </a:p>
          <a:p>
            <a:r>
              <a:rPr lang="en-US"/>
              <a:t>Found and editable on Travis CI settings of your repo.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393DF9-A641-449B-BB57-5EC1427C9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</p:spPr>
        <p:txBody>
          <a:bodyPr/>
          <a:lstStyle/>
          <a:p>
            <a:r>
              <a:rPr lang="en-US"/>
              <a:t>Environmental Variables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1A9238-6455-4B59-AAC2-8EAAD0016548}"/>
              </a:ext>
            </a:extLst>
          </p:cNvPr>
          <p:cNvSpPr txBox="1"/>
          <p:nvPr/>
        </p:nvSpPr>
        <p:spPr>
          <a:xfrm>
            <a:off x="0" y="0"/>
            <a:ext cx="497150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#4</a:t>
            </a:r>
          </a:p>
        </p:txBody>
      </p:sp>
    </p:spTree>
    <p:extLst>
      <p:ext uri="{BB962C8B-B14F-4D97-AF65-F5344CB8AC3E}">
        <p14:creationId xmlns:p14="http://schemas.microsoft.com/office/powerpoint/2010/main" val="42640729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4D357C-62B4-4158-A76B-F325183DC2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1"/>
            <a:ext cx="8595360" cy="1065319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You want to keep these private, otherwise anyone can publish anything to your account on shinyapps.io: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Found and editable on Travis CI settings of your repo.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393DF9-A641-449B-BB57-5EC1427C9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</p:spPr>
        <p:txBody>
          <a:bodyPr/>
          <a:lstStyle/>
          <a:p>
            <a:r>
              <a:rPr lang="en-US" dirty="0"/>
              <a:t>Environmental Variables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5CF9172-EF6D-4A0F-B38D-38FB7C14BC10}"/>
              </a:ext>
            </a:extLst>
          </p:cNvPr>
          <p:cNvSpPr txBox="1">
            <a:spLocks/>
          </p:cNvSpPr>
          <p:nvPr/>
        </p:nvSpPr>
        <p:spPr>
          <a:xfrm>
            <a:off x="1255356" y="2894120"/>
            <a:ext cx="8595360" cy="29035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Tokens to add in can are listed here:</a:t>
            </a:r>
          </a:p>
          <a:p>
            <a:r>
              <a:rPr lang="en-US" dirty="0">
                <a:hlinkClick r:id="rId2"/>
              </a:rPr>
              <a:t>https://www.shinyapps.io/admin/#/tokens</a:t>
            </a:r>
            <a:endParaRPr lang="en-US" dirty="0"/>
          </a:p>
          <a:p>
            <a:r>
              <a:rPr lang="en-US" dirty="0"/>
              <a:t>(Not shown here for privacy reasons but refer to the previous slide and the deploy script after clicking show and show secret on this webpage.)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5CAFA5-D8F8-48E6-95BE-3E92E4E45A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7548" y="4591692"/>
            <a:ext cx="4840644" cy="132294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40A53F7-9974-4EE4-A17C-3DC25AF76FF3}"/>
              </a:ext>
            </a:extLst>
          </p:cNvPr>
          <p:cNvSpPr txBox="1"/>
          <p:nvPr/>
        </p:nvSpPr>
        <p:spPr>
          <a:xfrm>
            <a:off x="0" y="0"/>
            <a:ext cx="497150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#4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E6DBCF-5511-4C73-9B55-132C3CB51E2D}"/>
              </a:ext>
            </a:extLst>
          </p:cNvPr>
          <p:cNvSpPr txBox="1"/>
          <p:nvPr/>
        </p:nvSpPr>
        <p:spPr>
          <a:xfrm>
            <a:off x="6319207" y="4549676"/>
            <a:ext cx="4944506" cy="2308324"/>
          </a:xfrm>
          <a:prstGeom prst="rect">
            <a:avLst/>
          </a:prstGeom>
          <a:ln w="13970"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Please remember to uncheck </a:t>
            </a:r>
          </a:p>
          <a:p>
            <a:r>
              <a:rPr lang="en-US" dirty="0">
                <a:solidFill>
                  <a:schemeClr val="tx1"/>
                </a:solidFill>
              </a:rPr>
              <a:t>“display values in build log”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After everything is setup and saved, you can git commit and push your code and the Linux container that Travis runs should rebuild, test, and publish the changes you made.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19D32BB-E0E6-4A08-91A2-3EAFBF2F1FAC}"/>
              </a:ext>
            </a:extLst>
          </p:cNvPr>
          <p:cNvSpPr/>
          <p:nvPr/>
        </p:nvSpPr>
        <p:spPr>
          <a:xfrm>
            <a:off x="1261872" y="6581001"/>
            <a:ext cx="474360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More information at: </a:t>
            </a:r>
            <a:r>
              <a:rPr lang="en-US" sz="1200" dirty="0">
                <a:hlinkClick r:id="rId4"/>
              </a:rPr>
              <a:t>https://docs.travis-ci.com/user/languages/r/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5093404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FB0C39A-F8CA-4A79-AFFC-E9780FB199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AF10CF-846D-4E89-92C1-8A6E072AD81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-2"/>
            <a:ext cx="1219198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EEE426B-A8B8-49DE-873F-D713D0E601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>
            <a:normAutofit/>
          </a:bodyPr>
          <a:lstStyle/>
          <a:p>
            <a:r>
              <a:rPr lang="en-US" dirty="0"/>
              <a:t>Questions?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48C6639-F651-4D15-A695-E9D03BB2AE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51" y="0"/>
            <a:ext cx="457200" cy="6858000"/>
          </a:xfrm>
          <a:prstGeom prst="rect">
            <a:avLst/>
          </a:prstGeom>
          <a:solidFill>
            <a:srgbClr val="30303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8C1B9D8-212A-444E-B28D-25DA596183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rgbClr val="303030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086341-FF96-4F90-9925-5AA3AA1E7980}"/>
              </a:ext>
            </a:extLst>
          </p:cNvPr>
          <p:cNvSpPr txBox="1"/>
          <p:nvPr/>
        </p:nvSpPr>
        <p:spPr>
          <a:xfrm>
            <a:off x="1412792" y="4800600"/>
            <a:ext cx="33329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Ask now, or email me at</a:t>
            </a:r>
          </a:p>
          <a:p>
            <a:r>
              <a:rPr lang="en-US" dirty="0"/>
              <a:t>bohdanmetenko@outlook.com</a:t>
            </a:r>
          </a:p>
        </p:txBody>
      </p:sp>
    </p:spTree>
    <p:extLst>
      <p:ext uri="{BB962C8B-B14F-4D97-AF65-F5344CB8AC3E}">
        <p14:creationId xmlns:p14="http://schemas.microsoft.com/office/powerpoint/2010/main" val="886183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8CF32-002E-410B-B2B2-CCEC09661E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</p:spPr>
        <p:txBody>
          <a:bodyPr>
            <a:normAutofit/>
          </a:bodyPr>
          <a:lstStyle/>
          <a:p>
            <a:r>
              <a:rPr lang="en-US" dirty="0"/>
              <a:t>Introduction to Shiny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75725E-5EF0-4837-9F6A-98C2705AC7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4401509" cy="4290646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Shiny is an R package that helps build web-based applet-like functionality without the need for JavaScript, CSS, or HTML knowledge. </a:t>
            </a:r>
            <a:r>
              <a:rPr lang="en-US" sz="1600" dirty="0"/>
              <a:t>(It can help though.)</a:t>
            </a:r>
          </a:p>
          <a:p>
            <a:r>
              <a:rPr lang="en-US" dirty="0"/>
              <a:t>Enables interactivity for both you and the end-user.</a:t>
            </a:r>
          </a:p>
          <a:p>
            <a:r>
              <a:rPr lang="en-US" dirty="0"/>
              <a:t>Easily web-publishable.</a:t>
            </a:r>
          </a:p>
          <a:p>
            <a:r>
              <a:rPr lang="en-US" dirty="0"/>
              <a:t>Maintained by RStudio.</a:t>
            </a:r>
          </a:p>
          <a:p>
            <a:r>
              <a:rPr lang="en-US" dirty="0"/>
              <a:t>Is the basis for packages like ggthemeassist and </a:t>
            </a:r>
            <a:r>
              <a:rPr lang="en-US" dirty="0" err="1"/>
              <a:t>esquisse</a:t>
            </a:r>
            <a:r>
              <a:rPr lang="en-US" dirty="0"/>
              <a:t>.</a:t>
            </a:r>
          </a:p>
          <a:p>
            <a:r>
              <a:rPr lang="en-US" dirty="0"/>
              <a:t>Tends to be split into </a:t>
            </a:r>
            <a:r>
              <a:rPr lang="en-US" dirty="0" err="1"/>
              <a:t>ui.R</a:t>
            </a:r>
            <a:r>
              <a:rPr lang="en-US" dirty="0"/>
              <a:t> and </a:t>
            </a:r>
            <a:r>
              <a:rPr lang="en-US" dirty="0" err="1"/>
              <a:t>server.R</a:t>
            </a:r>
            <a:r>
              <a:rPr lang="en-US" dirty="0"/>
              <a:t> files. </a:t>
            </a:r>
          </a:p>
          <a:p>
            <a:r>
              <a:rPr lang="en-US" dirty="0"/>
              <a:t>Example: Next slide.</a:t>
            </a:r>
          </a:p>
          <a:p>
            <a:endParaRPr lang="en-US" dirty="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F036893F-0952-4129-9E67-9DE30DE293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29948" y="1933575"/>
            <a:ext cx="3139389" cy="3639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DCEDD9B-ECE2-493C-A961-F614F0184FFE}"/>
              </a:ext>
            </a:extLst>
          </p:cNvPr>
          <p:cNvSpPr txBox="1"/>
          <p:nvPr/>
        </p:nvSpPr>
        <p:spPr>
          <a:xfrm>
            <a:off x="0" y="0"/>
            <a:ext cx="497150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#0</a:t>
            </a:r>
          </a:p>
        </p:txBody>
      </p:sp>
    </p:spTree>
    <p:extLst>
      <p:ext uri="{BB962C8B-B14F-4D97-AF65-F5344CB8AC3E}">
        <p14:creationId xmlns:p14="http://schemas.microsoft.com/office/powerpoint/2010/main" val="21426427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D5E0904-721C-4D68-9EB8-1C9752E329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D0CDF5D3-7220-42A0-9D37-ECF3BF283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0"/>
            <a:ext cx="10835640" cy="5105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4BC717F-58B3-4A4E-BC3B-1B11323AD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5105400"/>
            <a:ext cx="10835640" cy="1752600"/>
          </a:xfrm>
          <a:prstGeom prst="rect">
            <a:avLst/>
          </a:prstGeom>
          <a:solidFill>
            <a:srgbClr val="3535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CFD7E4-D468-4566-A0E3-DC4221515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4183" y="5181600"/>
            <a:ext cx="10156435" cy="1504948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3400" dirty="0">
                <a:solidFill>
                  <a:srgbClr val="FFFFFF"/>
                </a:solidFill>
              </a:rPr>
              <a:t>Example: </a:t>
            </a:r>
            <a:br>
              <a:rPr lang="en-US" sz="3400" dirty="0">
                <a:solidFill>
                  <a:srgbClr val="FFFFFF"/>
                </a:solidFill>
              </a:rPr>
            </a:br>
            <a:r>
              <a:rPr lang="en-US" sz="3400" dirty="0">
                <a:solidFill>
                  <a:srgbClr val="00B05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https://shiny.rstudio.com/gallery/plot-plus-three-columns.html</a:t>
            </a:r>
            <a:endParaRPr lang="en-US" sz="3400" dirty="0">
              <a:solidFill>
                <a:srgbClr val="00B050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EE75710-64C5-4CA8-8A7C-82EE4125C9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244"/>
            <a:ext cx="457200" cy="6858000"/>
          </a:xfrm>
          <a:prstGeom prst="rect">
            <a:avLst/>
          </a:prstGeom>
          <a:solidFill>
            <a:srgbClr val="6F6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AC127A80-988C-4139-9EE0-CB734B8559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71452"/>
            <a:ext cx="11001904" cy="4895848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435050B1-74E1-4A81-923D-0F5971A3BC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899160" cy="6858000"/>
          </a:xfrm>
          <a:prstGeom prst="rect">
            <a:avLst/>
          </a:prstGeom>
          <a:solidFill>
            <a:srgbClr val="3535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2425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Process 10">
            <a:extLst>
              <a:ext uri="{FF2B5EF4-FFF2-40B4-BE49-F238E27FC236}">
                <a16:creationId xmlns:a16="http://schemas.microsoft.com/office/drawing/2014/main" id="{23A063C8-0C18-4E0A-A37E-BD41708DD7C3}"/>
              </a:ext>
            </a:extLst>
          </p:cNvPr>
          <p:cNvSpPr/>
          <p:nvPr/>
        </p:nvSpPr>
        <p:spPr>
          <a:xfrm>
            <a:off x="-1" y="4351338"/>
            <a:ext cx="11296651" cy="2506662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Purpose: Visualization and Presentation of</a:t>
            </a:r>
          </a:p>
          <a:p>
            <a:pPr algn="ctr"/>
            <a:r>
              <a:rPr lang="en-US" dirty="0"/>
              <a:t>Apple App Store Data from 2017</a:t>
            </a:r>
          </a:p>
          <a:p>
            <a:pPr algn="ctr"/>
            <a:endParaRPr lang="en-US" dirty="0"/>
          </a:p>
          <a:p>
            <a:pPr algn="ctr"/>
            <a:r>
              <a:rPr lang="en-US" sz="1600" dirty="0"/>
              <a:t>(App Sizes, App Ratings, App Genre)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0076E8-3CCB-4543-8F09-9D24713B3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-28576"/>
            <a:ext cx="5432488" cy="1524001"/>
          </a:xfr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/>
            <a:r>
              <a:rPr lang="en-US" dirty="0"/>
              <a:t>My Current App State</a:t>
            </a:r>
          </a:p>
        </p:txBody>
      </p:sp>
      <p:pic>
        <p:nvPicPr>
          <p:cNvPr id="7" name="Content Placeholder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A2717549-CF7D-4215-B369-1926204D5E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2487" y="0"/>
            <a:ext cx="6759514" cy="4351338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411DA5D-7782-42C0-A7FD-AEFABE973244}"/>
              </a:ext>
            </a:extLst>
          </p:cNvPr>
          <p:cNvSpPr txBox="1"/>
          <p:nvPr/>
        </p:nvSpPr>
        <p:spPr>
          <a:xfrm>
            <a:off x="0" y="1533525"/>
            <a:ext cx="5432487" cy="28007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/>
              <a:t>Code available at</a:t>
            </a:r>
          </a:p>
          <a:p>
            <a:r>
              <a:rPr lang="en-US" sz="1600" dirty="0">
                <a:hlinkClick r:id="rId3"/>
              </a:rPr>
              <a:t>https://www.github.com/bmetenko/RShinyAppStore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/>
              <a:t>(Note: please run package_check.R before running the app from RStudio on your machine.) </a:t>
            </a:r>
          </a:p>
          <a:p>
            <a:endParaRPr lang="en-US" sz="1600" dirty="0"/>
          </a:p>
          <a:p>
            <a:endParaRPr lang="en-US" sz="1600" dirty="0"/>
          </a:p>
          <a:p>
            <a:r>
              <a:rPr lang="en-US" sz="1600" dirty="0"/>
              <a:t>A Live version is published on </a:t>
            </a:r>
          </a:p>
          <a:p>
            <a:r>
              <a:rPr lang="en-US" sz="1600" u="sng" dirty="0">
                <a:hlinkClick r:id="rId4"/>
              </a:rPr>
              <a:t>https://bmetenko.shinyapps.io/RShinyAppStore/</a:t>
            </a:r>
            <a:endParaRPr lang="en-US" sz="1600" u="sng" dirty="0"/>
          </a:p>
          <a:p>
            <a:r>
              <a:rPr lang="en-US" sz="1600" dirty="0"/>
              <a:t>(Limited to the Free tier, so please everyone don’t jump on there at once.)</a:t>
            </a:r>
          </a:p>
        </p:txBody>
      </p:sp>
    </p:spTree>
    <p:extLst>
      <p:ext uri="{BB962C8B-B14F-4D97-AF65-F5344CB8AC3E}">
        <p14:creationId xmlns:p14="http://schemas.microsoft.com/office/powerpoint/2010/main" val="23624836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EE9F0D-71AA-4EC6-9A35-DA710FD4B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8675" y="640080"/>
            <a:ext cx="3075836" cy="1325562"/>
          </a:xfrm>
        </p:spPr>
        <p:txBody>
          <a:bodyPr>
            <a:normAutofit fontScale="90000"/>
          </a:bodyPr>
          <a:lstStyle/>
          <a:p>
            <a:r>
              <a:rPr lang="en-US" sz="3000" dirty="0"/>
              <a:t>Tips and Tricks #1:</a:t>
            </a:r>
            <a:br>
              <a:rPr lang="en-US" sz="3000" dirty="0"/>
            </a:br>
            <a:r>
              <a:rPr lang="en-US" sz="3000" dirty="0"/>
              <a:t>CSS styling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00707102-F85E-465F-8C07-12AA168B37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998" y="1667744"/>
            <a:ext cx="6927007" cy="353277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9A8A57-D438-43C7-ADE0-A2DD41B66F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78675" y="1936955"/>
            <a:ext cx="3075836" cy="4243182"/>
          </a:xfrm>
        </p:spPr>
        <p:txBody>
          <a:bodyPr>
            <a:normAutofit/>
          </a:bodyPr>
          <a:lstStyle/>
          <a:p>
            <a:endParaRPr lang="en-US" sz="1600" dirty="0"/>
          </a:p>
          <a:p>
            <a:r>
              <a:rPr lang="en-US" sz="1600" dirty="0"/>
              <a:t>Normal Shiny is plain.</a:t>
            </a:r>
          </a:p>
          <a:p>
            <a:r>
              <a:rPr lang="en-US" sz="1400" dirty="0"/>
              <a:t>(Kind of like this PowerPoint)</a:t>
            </a:r>
          </a:p>
          <a:p>
            <a:r>
              <a:rPr lang="en-US" sz="1600" dirty="0"/>
              <a:t>Overriding CSS can change that.</a:t>
            </a:r>
          </a:p>
          <a:p>
            <a:r>
              <a:rPr lang="en-US" sz="1600" dirty="0"/>
              <a:t>It helps you change colors, add hover over effects, create background gradients and the like.</a:t>
            </a:r>
          </a:p>
          <a:p>
            <a:r>
              <a:rPr lang="en-US" sz="1600" dirty="0"/>
              <a:t>A little bit of CSS knowhow is useful, but it is very easy for anyone to pick up.</a:t>
            </a: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CD6BA4F2-960F-4FED-BEF1-C3436E715A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35E26DA-F46E-4BDC-8D14-EB44484FAF8E}"/>
              </a:ext>
            </a:extLst>
          </p:cNvPr>
          <p:cNvSpPr txBox="1"/>
          <p:nvPr/>
        </p:nvSpPr>
        <p:spPr>
          <a:xfrm>
            <a:off x="0" y="0"/>
            <a:ext cx="497150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#1</a:t>
            </a:r>
          </a:p>
        </p:txBody>
      </p:sp>
    </p:spTree>
    <p:extLst>
      <p:ext uri="{BB962C8B-B14F-4D97-AF65-F5344CB8AC3E}">
        <p14:creationId xmlns:p14="http://schemas.microsoft.com/office/powerpoint/2010/main" val="40290062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51E812C-A102-4562-A6B5-5E8450941B25}"/>
              </a:ext>
            </a:extLst>
          </p:cNvPr>
          <p:cNvSpPr/>
          <p:nvPr/>
        </p:nvSpPr>
        <p:spPr>
          <a:xfrm>
            <a:off x="-1" y="4448175"/>
            <a:ext cx="12191999" cy="2409825"/>
          </a:xfrm>
          <a:prstGeom prst="rect">
            <a:avLst/>
          </a:prstGeom>
          <a:solidFill>
            <a:srgbClr val="17375E"/>
          </a:solidFill>
          <a:ln>
            <a:solidFill>
              <a:srgbClr val="1737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6B0FF6-C25B-4579-A2A3-123B649EC9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</p:spPr>
        <p:txBody>
          <a:bodyPr/>
          <a:lstStyle/>
          <a:p>
            <a:r>
              <a:rPr lang="en-US"/>
              <a:t>With and Without 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9932A2-7800-400F-8F83-F52EC16CA94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577"/>
          <a:stretch/>
        </p:blipFill>
        <p:spPr>
          <a:xfrm>
            <a:off x="1" y="0"/>
            <a:ext cx="11353800" cy="44481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46E5986-3819-4371-8B6E-51BA4593856A}"/>
              </a:ext>
            </a:extLst>
          </p:cNvPr>
          <p:cNvSpPr txBox="1"/>
          <p:nvPr/>
        </p:nvSpPr>
        <p:spPr>
          <a:xfrm>
            <a:off x="4515774" y="5329922"/>
            <a:ext cx="3160451" cy="6463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3600" dirty="0"/>
              <a:t>Without CSS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6BA9DB-6E65-4EBC-89B3-C9E8CD06DF42}"/>
              </a:ext>
            </a:extLst>
          </p:cNvPr>
          <p:cNvSpPr txBox="1"/>
          <p:nvPr/>
        </p:nvSpPr>
        <p:spPr>
          <a:xfrm>
            <a:off x="2868992" y="6122908"/>
            <a:ext cx="6454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Caveat: Also using shinydashboard library for page theme.</a:t>
            </a:r>
          </a:p>
        </p:txBody>
      </p:sp>
    </p:spTree>
    <p:extLst>
      <p:ext uri="{BB962C8B-B14F-4D97-AF65-F5344CB8AC3E}">
        <p14:creationId xmlns:p14="http://schemas.microsoft.com/office/powerpoint/2010/main" val="25148561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49DC26B-EFC6-4CB3-A386-1ADBA860D75C}"/>
              </a:ext>
            </a:extLst>
          </p:cNvPr>
          <p:cNvSpPr/>
          <p:nvPr/>
        </p:nvSpPr>
        <p:spPr>
          <a:xfrm>
            <a:off x="0" y="5575177"/>
            <a:ext cx="12192000" cy="1282823"/>
          </a:xfrm>
          <a:prstGeom prst="rect">
            <a:avLst/>
          </a:prstGeom>
          <a:solidFill>
            <a:srgbClr val="1737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5B085F-4AAD-42C5-A1EE-B1951379F1D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2070"/>
          <a:stretch/>
        </p:blipFill>
        <p:spPr>
          <a:xfrm>
            <a:off x="0" y="29083"/>
            <a:ext cx="11296651" cy="571499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9983B81-F742-4576-9C1E-9D2F0F595D1C}"/>
              </a:ext>
            </a:extLst>
          </p:cNvPr>
          <p:cNvSpPr txBox="1"/>
          <p:nvPr/>
        </p:nvSpPr>
        <p:spPr>
          <a:xfrm>
            <a:off x="4903433" y="5912988"/>
            <a:ext cx="2385134" cy="646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With CSS</a:t>
            </a:r>
          </a:p>
        </p:txBody>
      </p:sp>
    </p:spTree>
    <p:extLst>
      <p:ext uri="{BB962C8B-B14F-4D97-AF65-F5344CB8AC3E}">
        <p14:creationId xmlns:p14="http://schemas.microsoft.com/office/powerpoint/2010/main" val="35194628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9">
            <a:extLst>
              <a:ext uri="{FF2B5EF4-FFF2-40B4-BE49-F238E27FC236}">
                <a16:creationId xmlns:a16="http://schemas.microsoft.com/office/drawing/2014/main" id="{30B3D270-B19D-4DB8-BD3C-3E707485B5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05541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EE9F0D-71AA-4EC6-9A35-DA710FD4B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058" y="836023"/>
            <a:ext cx="2718788" cy="5183777"/>
          </a:xfrm>
        </p:spPr>
        <p:txBody>
          <a:bodyPr anchor="ctr">
            <a:normAutofit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Tips and Tricks #1 | CSS styling</a:t>
            </a:r>
          </a:p>
        </p:txBody>
      </p:sp>
      <p:sp>
        <p:nvSpPr>
          <p:cNvPr id="17" name="Rectangle 11">
            <a:extLst>
              <a:ext uri="{FF2B5EF4-FFF2-40B4-BE49-F238E27FC236}">
                <a16:creationId xmlns:a16="http://schemas.microsoft.com/office/drawing/2014/main" id="{49BDAF94-B52E-4307-B54C-EF413086FC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18" name="Content Placeholder 2">
            <a:extLst>
              <a:ext uri="{FF2B5EF4-FFF2-40B4-BE49-F238E27FC236}">
                <a16:creationId xmlns:a16="http://schemas.microsoft.com/office/drawing/2014/main" id="{694AA9D8-5B9A-4A81-9B1B-9A64EC9BCD5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72051094"/>
              </p:ext>
            </p:extLst>
          </p:nvPr>
        </p:nvGraphicFramePr>
        <p:xfrm>
          <a:off x="4658815" y="0"/>
          <a:ext cx="5990136" cy="52620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E6A9AB5F-790C-40DB-938C-06528A6F556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15735" y="2426841"/>
            <a:ext cx="3876295" cy="235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05594"/>
      </p:ext>
    </p:extLst>
  </p:cSld>
  <p:clrMapOvr>
    <a:masterClrMapping/>
  </p:clrMapOvr>
</p:sld>
</file>

<file path=ppt/theme/theme1.xml><?xml version="1.0" encoding="utf-8"?>
<a:theme xmlns:a="http://schemas.openxmlformats.org/drawingml/2006/main" name="View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</TotalTime>
  <Words>1507</Words>
  <Application>Microsoft Macintosh PowerPoint</Application>
  <PresentationFormat>Widescreen</PresentationFormat>
  <Paragraphs>239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Arial</vt:lpstr>
      <vt:lpstr>Century Schoolbook</vt:lpstr>
      <vt:lpstr>Wingdings 2</vt:lpstr>
      <vt:lpstr>View</vt:lpstr>
      <vt:lpstr>PowerPoint Presentation</vt:lpstr>
      <vt:lpstr>Talk Outline</vt:lpstr>
      <vt:lpstr>Introduction to Shiny</vt:lpstr>
      <vt:lpstr>Example:  https://shiny.rstudio.com/gallery/plot-plus-three-columns.html</vt:lpstr>
      <vt:lpstr>My Current App State</vt:lpstr>
      <vt:lpstr>Tips and Tricks #1: CSS styling</vt:lpstr>
      <vt:lpstr>With and Without </vt:lpstr>
      <vt:lpstr>PowerPoint Presentation</vt:lpstr>
      <vt:lpstr>Tips and Tricks #1 | CSS styling</vt:lpstr>
      <vt:lpstr>Tips and Tricks #1 | CSS styling</vt:lpstr>
      <vt:lpstr>Tips and Tricks #1 | CSS styling</vt:lpstr>
      <vt:lpstr>Tips and Tricks #1 | CSS styling</vt:lpstr>
      <vt:lpstr>PowerPoint Presentation</vt:lpstr>
      <vt:lpstr>Finding the class tag you want to assign CSS properties to.</vt:lpstr>
      <vt:lpstr>Finding the class tag you want to assign CSS properties to.</vt:lpstr>
      <vt:lpstr>Important notes</vt:lpstr>
      <vt:lpstr>Remember your cell phone?</vt:lpstr>
      <vt:lpstr>This helps us find interesting problems…</vt:lpstr>
      <vt:lpstr>PowerPoint Presentation</vt:lpstr>
      <vt:lpstr>Smaller tips</vt:lpstr>
      <vt:lpstr>Smaller tips</vt:lpstr>
      <vt:lpstr>Travis CI (Continuous Deployment and Integration)</vt:lpstr>
      <vt:lpstr>.travis.yml file</vt:lpstr>
      <vt:lpstr>Deploy script (deploy.R)</vt:lpstr>
      <vt:lpstr>Environmental Variables</vt:lpstr>
      <vt:lpstr>Environmental Variables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Bohdan Metenko</dc:creator>
  <cp:lastModifiedBy>Bohdan Metenko</cp:lastModifiedBy>
  <cp:revision>27</cp:revision>
  <cp:lastPrinted>2019-08-15T12:29:01Z</cp:lastPrinted>
  <dcterms:created xsi:type="dcterms:W3CDTF">2019-08-15T02:53:15Z</dcterms:created>
  <dcterms:modified xsi:type="dcterms:W3CDTF">2019-08-15T12:30:57Z</dcterms:modified>
</cp:coreProperties>
</file>